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  <p:sldMasterId id="2147483807" r:id="rId2"/>
  </p:sldMasterIdLst>
  <p:notesMasterIdLst>
    <p:notesMasterId r:id="rId16"/>
  </p:notesMasterIdLst>
  <p:handoutMasterIdLst>
    <p:handoutMasterId r:id="rId17"/>
  </p:handoutMasterIdLst>
  <p:sldIdLst>
    <p:sldId id="257" r:id="rId3"/>
    <p:sldId id="298" r:id="rId4"/>
    <p:sldId id="315" r:id="rId5"/>
    <p:sldId id="316" r:id="rId6"/>
    <p:sldId id="317" r:id="rId7"/>
    <p:sldId id="318" r:id="rId8"/>
    <p:sldId id="297" r:id="rId9"/>
    <p:sldId id="314" r:id="rId10"/>
    <p:sldId id="313" r:id="rId11"/>
    <p:sldId id="276" r:id="rId12"/>
    <p:sldId id="305" r:id="rId13"/>
    <p:sldId id="277" r:id="rId14"/>
    <p:sldId id="265" r:id="rId15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0B37"/>
    <a:srgbClr val="A1DA92"/>
    <a:srgbClr val="DB91C6"/>
    <a:srgbClr val="F4B078"/>
    <a:srgbClr val="EDE1E7"/>
    <a:srgbClr val="F56181"/>
    <a:srgbClr val="8AE2EE"/>
    <a:srgbClr val="E7E791"/>
    <a:srgbClr val="CC092F"/>
    <a:srgbClr val="A10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60" autoAdjust="0"/>
    <p:restoredTop sz="71903" autoAdjust="0"/>
  </p:normalViewPr>
  <p:slideViewPr>
    <p:cSldViewPr snapToGrid="0">
      <p:cViewPr varScale="1">
        <p:scale>
          <a:sx n="88" d="100"/>
          <a:sy n="88" d="100"/>
        </p:scale>
        <p:origin x="-138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chemeClr val="accent6"/>
              </a:solidFill>
            </c:spPr>
          </c:dPt>
          <c:dLbls>
            <c:dLbl>
              <c:idx val="0"/>
              <c:layout>
                <c:manualLayout>
                  <c:x val="-0.13829866395264545"/>
                  <c:y val="9.74781128731828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5527961939693041E-3"/>
                  <c:y val="-0.358159528876391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4808048993875766"/>
                  <c:y val="9.53306357538641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Plan1!$A$2:$A$4</c:f>
              <c:strCache>
                <c:ptCount val="3"/>
                <c:pt idx="0">
                  <c:v>Governo</c:v>
                </c:pt>
                <c:pt idx="1">
                  <c:v>Trabalhadores</c:v>
                </c:pt>
                <c:pt idx="2">
                  <c:v>Empresas</c:v>
                </c:pt>
              </c:strCache>
            </c:strRef>
          </c:cat>
          <c:val>
            <c:numRef>
              <c:f>Plan1!$B$2:$B$4</c:f>
              <c:numCache>
                <c:formatCode>Geral</c:formatCode>
                <c:ptCount val="3"/>
                <c:pt idx="0">
                  <c:v>39</c:v>
                </c:pt>
                <c:pt idx="1">
                  <c:v>35</c:v>
                </c:pt>
                <c:pt idx="2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915272952063089"/>
          <c:y val="0.15509259259259259"/>
          <c:w val="0.6592701621485324"/>
          <c:h val="0.7592592592592593"/>
        </c:manualLayout>
      </c:layout>
      <c:pie3DChart>
        <c:varyColors val="1"/>
        <c:ser>
          <c:idx val="0"/>
          <c:order val="0"/>
          <c:dPt>
            <c:idx val="1"/>
            <c:bubble3D val="0"/>
            <c:spPr>
              <a:solidFill>
                <a:schemeClr val="accent6"/>
              </a:solidFill>
            </c:spPr>
          </c:dPt>
          <c:dLbls>
            <c:dLbl>
              <c:idx val="0"/>
              <c:layout>
                <c:manualLayout>
                  <c:x val="-0.17620494313210849"/>
                  <c:y val="7.906022163896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1973315835520559"/>
                  <c:y val="-0.290005103528725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7858333333333334"/>
                  <c:y val="7.48483522892971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Plan1!$D$2:$D$4</c:f>
              <c:strCache>
                <c:ptCount val="3"/>
                <c:pt idx="0">
                  <c:v>Governo</c:v>
                </c:pt>
                <c:pt idx="1">
                  <c:v>Trabalhadores</c:v>
                </c:pt>
                <c:pt idx="2">
                  <c:v>Empresas</c:v>
                </c:pt>
              </c:strCache>
            </c:strRef>
          </c:cat>
          <c:val>
            <c:numRef>
              <c:f>Plan1!$E$2:$E$4</c:f>
              <c:numCache>
                <c:formatCode>Geral</c:formatCode>
                <c:ptCount val="3"/>
                <c:pt idx="0">
                  <c:v>182</c:v>
                </c:pt>
                <c:pt idx="1">
                  <c:v>158</c:v>
                </c:pt>
                <c:pt idx="2">
                  <c:v>161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9050036127902268"/>
          <c:y val="0.74884842519685035"/>
          <c:w val="0.20949956255468066"/>
          <c:h val="0.25115157480314959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875902230971127E-2"/>
          <c:y val="1.7885879035959843E-2"/>
          <c:w val="0.87080659448818898"/>
          <c:h val="0.8613997843134042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Plan3!$A$2</c:f>
              <c:strCache>
                <c:ptCount val="1"/>
                <c:pt idx="0">
                  <c:v>Físico 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-1.2949967191601051E-2"/>
                  <c:y val="-9.98329386617882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5.433306166802499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1260000"/>
              <a:lstStyle/>
              <a:p>
                <a:pPr>
                  <a:defRPr sz="18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Plan3!$B$1:$F$1</c:f>
              <c:numCache>
                <c:formatCode>Geral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Plan3!$B$2:$F$2</c:f>
              <c:numCache>
                <c:formatCode>#.##0</c:formatCode>
                <c:ptCount val="5"/>
                <c:pt idx="0">
                  <c:v>309548</c:v>
                </c:pt>
                <c:pt idx="1">
                  <c:v>368111</c:v>
                </c:pt>
                <c:pt idx="2">
                  <c:v>275506</c:v>
                </c:pt>
                <c:pt idx="3">
                  <c:v>133504</c:v>
                </c:pt>
                <c:pt idx="4">
                  <c:v>35867</c:v>
                </c:pt>
              </c:numCache>
            </c:numRef>
          </c:val>
        </c:ser>
        <c:ser>
          <c:idx val="1"/>
          <c:order val="1"/>
          <c:tx>
            <c:strRef>
              <c:f>Plan3!$A$3</c:f>
              <c:strCache>
                <c:ptCount val="1"/>
                <c:pt idx="0">
                  <c:v>Eletrônico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3672900262467191E-4"/>
                  <c:y val="-1.23647083557670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7708251312335957E-2"/>
                  <c:y val="-2.34472053631328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7708333333333333E-2"/>
                  <c:y val="-5.86180134078320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629991850040749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8293225065616796E-2"/>
                  <c:y val="3.04995985589199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1260000"/>
              <a:lstStyle/>
              <a:p>
                <a:pPr>
                  <a:defRPr sz="18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Plan3!$B$1:$F$1</c:f>
              <c:numCache>
                <c:formatCode>Geral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Plan3!$B$3:$F$3</c:f>
              <c:numCache>
                <c:formatCode>#.##0</c:formatCode>
                <c:ptCount val="5"/>
                <c:pt idx="0">
                  <c:v>0</c:v>
                </c:pt>
                <c:pt idx="1">
                  <c:v>27091</c:v>
                </c:pt>
                <c:pt idx="2">
                  <c:v>105323</c:v>
                </c:pt>
                <c:pt idx="3">
                  <c:v>268861</c:v>
                </c:pt>
                <c:pt idx="4">
                  <c:v>277163</c:v>
                </c:pt>
              </c:numCache>
            </c:numRef>
          </c:val>
        </c:ser>
        <c:ser>
          <c:idx val="2"/>
          <c:order val="2"/>
          <c:tx>
            <c:strRef>
              <c:f>Plan3!$A$4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0833333333333332E-2"/>
                  <c:y val="6.10627564064808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2010006561679792E-2"/>
                  <c:y val="1.55637748985204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1418225065616799E-2"/>
                  <c:y val="-1.83181291899475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4273293963254592E-2"/>
                  <c:y val="-6.50290701498382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0646563433849498E-2"/>
                  <c:y val="-8.24317228424794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1260000" vert="horz"/>
              <a:lstStyle/>
              <a:p>
                <a:pPr>
                  <a:defRPr sz="1800"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Plan3!$B$1:$F$1</c:f>
              <c:numCache>
                <c:formatCode>Geral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Plan3!$B$4:$F$4</c:f>
              <c:numCache>
                <c:formatCode>#.##0</c:formatCode>
                <c:ptCount val="5"/>
                <c:pt idx="0">
                  <c:v>309548</c:v>
                </c:pt>
                <c:pt idx="1">
                  <c:v>395202</c:v>
                </c:pt>
                <c:pt idx="2">
                  <c:v>380829</c:v>
                </c:pt>
                <c:pt idx="3">
                  <c:v>402365</c:v>
                </c:pt>
                <c:pt idx="4">
                  <c:v>313030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1810432"/>
        <c:axId val="92492160"/>
        <c:axId val="0"/>
      </c:bar3DChart>
      <c:catAx>
        <c:axId val="91810432"/>
        <c:scaling>
          <c:orientation val="minMax"/>
        </c:scaling>
        <c:delete val="0"/>
        <c:axPos val="b"/>
        <c:numFmt formatCode="G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pt-BR"/>
          </a:p>
        </c:txPr>
        <c:crossAx val="92492160"/>
        <c:crosses val="autoZero"/>
        <c:auto val="1"/>
        <c:lblAlgn val="ctr"/>
        <c:lblOffset val="100"/>
        <c:noMultiLvlLbl val="0"/>
      </c:catAx>
      <c:valAx>
        <c:axId val="92492160"/>
        <c:scaling>
          <c:orientation val="minMax"/>
        </c:scaling>
        <c:delete val="0"/>
        <c:axPos val="l"/>
        <c:majorGridlines/>
        <c:numFmt formatCode="#.##0" sourceLinked="1"/>
        <c:majorTickMark val="out"/>
        <c:minorTickMark val="none"/>
        <c:tickLblPos val="nextTo"/>
        <c:crossAx val="9181043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pt-BR"/>
        </a:p>
      </c:txPr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4229B6-A434-47C7-8D67-80430BFE8B60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B5109194-CC9F-4D1F-8618-B7CF17E8DB71}">
      <dgm:prSet phldrT="[Texto]"/>
      <dgm:spPr>
        <a:solidFill>
          <a:srgbClr val="F30B37"/>
        </a:solidFill>
      </dgm:spPr>
      <dgm:t>
        <a:bodyPr/>
        <a:lstStyle/>
        <a:p>
          <a:r>
            <a:rPr lang="pt-BR" dirty="0" smtClean="0"/>
            <a:t>Agilidade</a:t>
          </a:r>
          <a:endParaRPr lang="pt-BR" dirty="0"/>
        </a:p>
      </dgm:t>
    </dgm:pt>
    <dgm:pt modelId="{59BA6F85-1A69-4291-86BE-9F6192557090}" type="parTrans" cxnId="{89F3C585-5C27-4234-ACE4-DF8EF1C3B01C}">
      <dgm:prSet/>
      <dgm:spPr/>
      <dgm:t>
        <a:bodyPr/>
        <a:lstStyle/>
        <a:p>
          <a:endParaRPr lang="pt-BR"/>
        </a:p>
      </dgm:t>
    </dgm:pt>
    <dgm:pt modelId="{39CA12EB-606E-426C-9C52-327138D662CF}" type="sibTrans" cxnId="{89F3C585-5C27-4234-ACE4-DF8EF1C3B01C}">
      <dgm:prSet/>
      <dgm:spPr/>
      <dgm:t>
        <a:bodyPr/>
        <a:lstStyle/>
        <a:p>
          <a:endParaRPr lang="pt-BR"/>
        </a:p>
      </dgm:t>
    </dgm:pt>
    <dgm:pt modelId="{02232777-7AB3-4D14-B054-EE729F83FC31}">
      <dgm:prSet phldrT="[Texto]"/>
      <dgm:spPr/>
      <dgm:t>
        <a:bodyPr/>
        <a:lstStyle/>
        <a:p>
          <a:r>
            <a:rPr lang="pt-BR" dirty="0" smtClean="0"/>
            <a:t>Em regra 85 dias para Julgamento</a:t>
          </a:r>
          <a:endParaRPr lang="pt-BR" dirty="0"/>
        </a:p>
      </dgm:t>
    </dgm:pt>
    <dgm:pt modelId="{2AECCAF4-F3F5-4B0A-921E-BC535C8DC464}" type="parTrans" cxnId="{34B443D2-FCF9-438E-B041-5C9BF751DAF8}">
      <dgm:prSet/>
      <dgm:spPr/>
      <dgm:t>
        <a:bodyPr/>
        <a:lstStyle/>
        <a:p>
          <a:endParaRPr lang="pt-BR"/>
        </a:p>
      </dgm:t>
    </dgm:pt>
    <dgm:pt modelId="{BAEE50D7-B785-4432-951F-A56CD1504463}" type="sibTrans" cxnId="{34B443D2-FCF9-438E-B041-5C9BF751DAF8}">
      <dgm:prSet/>
      <dgm:spPr/>
      <dgm:t>
        <a:bodyPr/>
        <a:lstStyle/>
        <a:p>
          <a:endParaRPr lang="pt-BR"/>
        </a:p>
      </dgm:t>
    </dgm:pt>
    <dgm:pt modelId="{938238ED-54A5-4855-8658-2D2F43D9E57F}">
      <dgm:prSet phldrT="[Texto]"/>
      <dgm:spPr>
        <a:solidFill>
          <a:srgbClr val="CC092F"/>
        </a:solidFill>
      </dgm:spPr>
      <dgm:t>
        <a:bodyPr/>
        <a:lstStyle/>
        <a:p>
          <a:r>
            <a:rPr lang="pt-BR" dirty="0" smtClean="0"/>
            <a:t>Facilidade</a:t>
          </a:r>
          <a:endParaRPr lang="pt-BR" dirty="0"/>
        </a:p>
      </dgm:t>
    </dgm:pt>
    <dgm:pt modelId="{50C8D284-F17C-4BAB-AAAF-2A600244DCE7}" type="parTrans" cxnId="{297FCC16-71BE-47FB-825C-2682A7D59587}">
      <dgm:prSet/>
      <dgm:spPr/>
      <dgm:t>
        <a:bodyPr/>
        <a:lstStyle/>
        <a:p>
          <a:endParaRPr lang="pt-BR"/>
        </a:p>
      </dgm:t>
    </dgm:pt>
    <dgm:pt modelId="{0DBC653A-2DF5-4132-980C-2B98FF87A155}" type="sibTrans" cxnId="{297FCC16-71BE-47FB-825C-2682A7D59587}">
      <dgm:prSet/>
      <dgm:spPr/>
      <dgm:t>
        <a:bodyPr/>
        <a:lstStyle/>
        <a:p>
          <a:endParaRPr lang="pt-BR"/>
        </a:p>
      </dgm:t>
    </dgm:pt>
    <dgm:pt modelId="{57EAA89D-0EB1-4028-BE4D-913B0FDFFB65}">
      <dgm:prSet phldrT="[Texto]"/>
      <dgm:spPr/>
      <dgm:t>
        <a:bodyPr/>
        <a:lstStyle/>
        <a:p>
          <a:r>
            <a:rPr lang="pt-BR" dirty="0" smtClean="0"/>
            <a:t>Processo Eletrônico (e-Recursos)</a:t>
          </a:r>
          <a:endParaRPr lang="pt-BR" dirty="0"/>
        </a:p>
      </dgm:t>
    </dgm:pt>
    <dgm:pt modelId="{A1F4D4D6-3254-410A-AB5D-813131C30F6A}" type="parTrans" cxnId="{8CF53472-ACCE-481D-BDF6-5E9C1DFD31C3}">
      <dgm:prSet/>
      <dgm:spPr/>
      <dgm:t>
        <a:bodyPr/>
        <a:lstStyle/>
        <a:p>
          <a:endParaRPr lang="pt-BR"/>
        </a:p>
      </dgm:t>
    </dgm:pt>
    <dgm:pt modelId="{5A748804-BAEF-4DC5-A8DF-E4D69CF9308A}" type="sibTrans" cxnId="{8CF53472-ACCE-481D-BDF6-5E9C1DFD31C3}">
      <dgm:prSet/>
      <dgm:spPr/>
      <dgm:t>
        <a:bodyPr/>
        <a:lstStyle/>
        <a:p>
          <a:endParaRPr lang="pt-BR"/>
        </a:p>
      </dgm:t>
    </dgm:pt>
    <dgm:pt modelId="{E84DC24B-4ECD-4ABD-989B-0F03C6EA4A39}">
      <dgm:prSet phldrT="[Texto]"/>
      <dgm:spPr/>
      <dgm:t>
        <a:bodyPr/>
        <a:lstStyle/>
        <a:p>
          <a:r>
            <a:rPr lang="pt-BR" dirty="0" smtClean="0"/>
            <a:t>Participação no julgamento por meio de videoconferência </a:t>
          </a:r>
          <a:endParaRPr lang="pt-BR" dirty="0"/>
        </a:p>
      </dgm:t>
    </dgm:pt>
    <dgm:pt modelId="{3A57D3DE-2AB1-448B-84FC-518D8480E11D}" type="parTrans" cxnId="{F18D0278-2DBD-4149-8ACC-ED0325FEA6B9}">
      <dgm:prSet/>
      <dgm:spPr/>
      <dgm:t>
        <a:bodyPr/>
        <a:lstStyle/>
        <a:p>
          <a:endParaRPr lang="pt-BR"/>
        </a:p>
      </dgm:t>
    </dgm:pt>
    <dgm:pt modelId="{4CB640B0-5A73-4C0C-B200-54CCDBA59085}" type="sibTrans" cxnId="{F18D0278-2DBD-4149-8ACC-ED0325FEA6B9}">
      <dgm:prSet/>
      <dgm:spPr/>
      <dgm:t>
        <a:bodyPr/>
        <a:lstStyle/>
        <a:p>
          <a:endParaRPr lang="pt-BR"/>
        </a:p>
      </dgm:t>
    </dgm:pt>
    <dgm:pt modelId="{830EE37C-D3EC-4380-8212-6FD001A6E9CC}">
      <dgm:prSet phldrT="[Texto]"/>
      <dgm:spPr>
        <a:solidFill>
          <a:srgbClr val="A10724"/>
        </a:solidFill>
      </dgm:spPr>
      <dgm:t>
        <a:bodyPr/>
        <a:lstStyle/>
        <a:p>
          <a:r>
            <a:rPr lang="pt-BR" dirty="0" smtClean="0"/>
            <a:t>Economia</a:t>
          </a:r>
          <a:endParaRPr lang="pt-BR" dirty="0"/>
        </a:p>
      </dgm:t>
    </dgm:pt>
    <dgm:pt modelId="{3ACFFA85-9CD2-4323-B6F4-95A4907798B4}" type="parTrans" cxnId="{E9E3D1F6-61A1-4C15-82C5-118FB6E18288}">
      <dgm:prSet/>
      <dgm:spPr/>
      <dgm:t>
        <a:bodyPr/>
        <a:lstStyle/>
        <a:p>
          <a:endParaRPr lang="pt-BR"/>
        </a:p>
      </dgm:t>
    </dgm:pt>
    <dgm:pt modelId="{EBF8BA68-04BC-45B0-A8AA-5F2138E3D817}" type="sibTrans" cxnId="{E9E3D1F6-61A1-4C15-82C5-118FB6E18288}">
      <dgm:prSet/>
      <dgm:spPr/>
      <dgm:t>
        <a:bodyPr/>
        <a:lstStyle/>
        <a:p>
          <a:endParaRPr lang="pt-BR"/>
        </a:p>
      </dgm:t>
    </dgm:pt>
    <dgm:pt modelId="{0A582167-66E9-48E8-815B-D1BAC96118C9}">
      <dgm:prSet phldrT="[Texto]"/>
      <dgm:spPr/>
      <dgm:t>
        <a:bodyPr/>
        <a:lstStyle/>
        <a:p>
          <a:r>
            <a:rPr lang="pt-BR" dirty="0" smtClean="0"/>
            <a:t>Documentos digitalizados</a:t>
          </a:r>
          <a:endParaRPr lang="pt-BR" dirty="0"/>
        </a:p>
      </dgm:t>
    </dgm:pt>
    <dgm:pt modelId="{9113A979-F30C-4DC8-BB2C-26ECFAEC3C50}" type="parTrans" cxnId="{F89AAF63-D661-4DC5-9442-1E1E4A69B025}">
      <dgm:prSet/>
      <dgm:spPr/>
      <dgm:t>
        <a:bodyPr/>
        <a:lstStyle/>
        <a:p>
          <a:endParaRPr lang="pt-BR"/>
        </a:p>
      </dgm:t>
    </dgm:pt>
    <dgm:pt modelId="{EB1E7033-67A8-4939-9BC3-4E402AAF947E}" type="sibTrans" cxnId="{F89AAF63-D661-4DC5-9442-1E1E4A69B025}">
      <dgm:prSet/>
      <dgm:spPr/>
      <dgm:t>
        <a:bodyPr/>
        <a:lstStyle/>
        <a:p>
          <a:endParaRPr lang="pt-BR"/>
        </a:p>
      </dgm:t>
    </dgm:pt>
    <dgm:pt modelId="{378960E5-C3A5-43BC-BE17-4BDEC8A5C2ED}">
      <dgm:prSet phldrT="[Texto]"/>
      <dgm:spPr/>
      <dgm:t>
        <a:bodyPr/>
        <a:lstStyle/>
        <a:p>
          <a:r>
            <a:rPr lang="pt-BR" dirty="0" smtClean="0"/>
            <a:t>Acesso/acompanhamento integral aos processos pela internet</a:t>
          </a:r>
          <a:endParaRPr lang="pt-BR" dirty="0"/>
        </a:p>
      </dgm:t>
    </dgm:pt>
    <dgm:pt modelId="{49D67508-EA75-486D-9310-A33A1EC3C3BE}" type="parTrans" cxnId="{4736882F-E119-4438-9BBC-2E3016C554AC}">
      <dgm:prSet/>
      <dgm:spPr/>
      <dgm:t>
        <a:bodyPr/>
        <a:lstStyle/>
        <a:p>
          <a:endParaRPr lang="pt-BR"/>
        </a:p>
      </dgm:t>
    </dgm:pt>
    <dgm:pt modelId="{49A9E1CB-DA5A-4AF3-A6CF-072A55853E59}" type="sibTrans" cxnId="{4736882F-E119-4438-9BBC-2E3016C554AC}">
      <dgm:prSet/>
      <dgm:spPr/>
      <dgm:t>
        <a:bodyPr/>
        <a:lstStyle/>
        <a:p>
          <a:endParaRPr lang="pt-BR"/>
        </a:p>
      </dgm:t>
    </dgm:pt>
    <dgm:pt modelId="{DA127B52-4327-4C82-8A05-91EB38F16895}">
      <dgm:prSet phldrT="[Texto]"/>
      <dgm:spPr/>
      <dgm:t>
        <a:bodyPr/>
        <a:lstStyle/>
        <a:p>
          <a:r>
            <a:rPr lang="pt-BR" dirty="0" smtClean="0"/>
            <a:t>Sem custo para os interessados</a:t>
          </a:r>
          <a:endParaRPr lang="pt-BR" dirty="0"/>
        </a:p>
      </dgm:t>
    </dgm:pt>
    <dgm:pt modelId="{3F662C32-ADEA-4AE9-8E37-41C24873C58D}" type="parTrans" cxnId="{05124B4E-CC52-49B2-BCBF-A8C839585158}">
      <dgm:prSet/>
      <dgm:spPr/>
      <dgm:t>
        <a:bodyPr/>
        <a:lstStyle/>
        <a:p>
          <a:endParaRPr lang="pt-BR"/>
        </a:p>
      </dgm:t>
    </dgm:pt>
    <dgm:pt modelId="{E3F2AA27-87E8-47B2-8277-1D0DA2BCA526}" type="sibTrans" cxnId="{05124B4E-CC52-49B2-BCBF-A8C839585158}">
      <dgm:prSet/>
      <dgm:spPr/>
      <dgm:t>
        <a:bodyPr/>
        <a:lstStyle/>
        <a:p>
          <a:endParaRPr lang="pt-BR"/>
        </a:p>
      </dgm:t>
    </dgm:pt>
    <dgm:pt modelId="{BD8AFD56-34F4-4403-902A-8DED558C4A39}">
      <dgm:prSet phldrT="[Texto]"/>
      <dgm:spPr/>
      <dgm:t>
        <a:bodyPr/>
        <a:lstStyle/>
        <a:p>
          <a:r>
            <a:rPr lang="pt-BR" dirty="0" smtClean="0"/>
            <a:t>Baixo custo para a Administração</a:t>
          </a:r>
          <a:endParaRPr lang="pt-BR" dirty="0"/>
        </a:p>
      </dgm:t>
    </dgm:pt>
    <dgm:pt modelId="{F3082611-9459-4A29-9F85-D1B85F05F369}" type="parTrans" cxnId="{28D62745-8313-431E-AB50-EF9C1646DA06}">
      <dgm:prSet/>
      <dgm:spPr/>
      <dgm:t>
        <a:bodyPr/>
        <a:lstStyle/>
        <a:p>
          <a:endParaRPr lang="pt-BR"/>
        </a:p>
      </dgm:t>
    </dgm:pt>
    <dgm:pt modelId="{B2F57627-8035-44CE-84C8-FEE7B1A52C99}" type="sibTrans" cxnId="{28D62745-8313-431E-AB50-EF9C1646DA06}">
      <dgm:prSet/>
      <dgm:spPr/>
      <dgm:t>
        <a:bodyPr/>
        <a:lstStyle/>
        <a:p>
          <a:endParaRPr lang="pt-BR"/>
        </a:p>
      </dgm:t>
    </dgm:pt>
    <dgm:pt modelId="{71597367-3080-41BD-AF8A-A9231AA25CBC}">
      <dgm:prSet phldrT="[Texto]"/>
      <dgm:spPr/>
      <dgm:t>
        <a:bodyPr/>
        <a:lstStyle/>
        <a:p>
          <a:r>
            <a:rPr lang="pt-BR" dirty="0" smtClean="0"/>
            <a:t>Rito simplificado do processo administrativo</a:t>
          </a:r>
          <a:endParaRPr lang="pt-BR" dirty="0"/>
        </a:p>
      </dgm:t>
    </dgm:pt>
    <dgm:pt modelId="{ABC2AE2A-ED64-494C-93B2-E7E658841690}" type="parTrans" cxnId="{4066F7E1-EDD3-41C4-8F24-7AE838DFEE69}">
      <dgm:prSet/>
      <dgm:spPr/>
    </dgm:pt>
    <dgm:pt modelId="{395745D4-8713-43FA-8CF0-5558D7F545C3}" type="sibTrans" cxnId="{4066F7E1-EDD3-41C4-8F24-7AE838DFEE69}">
      <dgm:prSet/>
      <dgm:spPr/>
    </dgm:pt>
    <dgm:pt modelId="{C2AB71F9-2D49-4CED-B6B2-D906EB2B1606}" type="pres">
      <dgm:prSet presAssocID="{D84229B6-A434-47C7-8D67-80430BFE8B6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7C00632-C81F-47B3-AE83-A7E355DE3193}" type="pres">
      <dgm:prSet presAssocID="{B5109194-CC9F-4D1F-8618-B7CF17E8DB71}" presName="linNode" presStyleCnt="0"/>
      <dgm:spPr/>
    </dgm:pt>
    <dgm:pt modelId="{A7781753-F6AF-4C69-8354-4F08D7258BD3}" type="pres">
      <dgm:prSet presAssocID="{B5109194-CC9F-4D1F-8618-B7CF17E8DB71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6DFAB3D-2FA4-4239-9288-B48464F8474D}" type="pres">
      <dgm:prSet presAssocID="{B5109194-CC9F-4D1F-8618-B7CF17E8DB71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CEFF4DE-E317-4292-8C17-5ECE6F6ED53D}" type="pres">
      <dgm:prSet presAssocID="{39CA12EB-606E-426C-9C52-327138D662CF}" presName="sp" presStyleCnt="0"/>
      <dgm:spPr/>
    </dgm:pt>
    <dgm:pt modelId="{8F1BBA59-EDAE-4D88-B589-875876BC3BD0}" type="pres">
      <dgm:prSet presAssocID="{938238ED-54A5-4855-8658-2D2F43D9E57F}" presName="linNode" presStyleCnt="0"/>
      <dgm:spPr/>
    </dgm:pt>
    <dgm:pt modelId="{63792373-406C-420C-BDC0-8825931942B6}" type="pres">
      <dgm:prSet presAssocID="{938238ED-54A5-4855-8658-2D2F43D9E57F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AAD1EC5-5F98-4F55-9FFE-D4C03C8C4401}" type="pres">
      <dgm:prSet presAssocID="{938238ED-54A5-4855-8658-2D2F43D9E57F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1580D8E-E046-4ED2-9BDB-2F128A61BDD6}" type="pres">
      <dgm:prSet presAssocID="{0DBC653A-2DF5-4132-980C-2B98FF87A155}" presName="sp" presStyleCnt="0"/>
      <dgm:spPr/>
    </dgm:pt>
    <dgm:pt modelId="{A6265356-5594-4DFD-9EF9-B0D836EF7035}" type="pres">
      <dgm:prSet presAssocID="{830EE37C-D3EC-4380-8212-6FD001A6E9CC}" presName="linNode" presStyleCnt="0"/>
      <dgm:spPr/>
    </dgm:pt>
    <dgm:pt modelId="{E867E891-8B23-4AF8-840C-5ECE78CE263D}" type="pres">
      <dgm:prSet presAssocID="{830EE37C-D3EC-4380-8212-6FD001A6E9C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59054A6-FB9C-4E57-ABF2-5E6C0A2DA218}" type="pres">
      <dgm:prSet presAssocID="{830EE37C-D3EC-4380-8212-6FD001A6E9C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70A3F5B-1AC2-4696-BD92-04729C807022}" type="presOf" srcId="{830EE37C-D3EC-4380-8212-6FD001A6E9CC}" destId="{E867E891-8B23-4AF8-840C-5ECE78CE263D}" srcOrd="0" destOrd="0" presId="urn:microsoft.com/office/officeart/2005/8/layout/vList5"/>
    <dgm:cxn modelId="{89F3C585-5C27-4234-ACE4-DF8EF1C3B01C}" srcId="{D84229B6-A434-47C7-8D67-80430BFE8B60}" destId="{B5109194-CC9F-4D1F-8618-B7CF17E8DB71}" srcOrd="0" destOrd="0" parTransId="{59BA6F85-1A69-4291-86BE-9F6192557090}" sibTransId="{39CA12EB-606E-426C-9C52-327138D662CF}"/>
    <dgm:cxn modelId="{57E41A0A-1F24-4D25-8E55-3FB15799F3BB}" type="presOf" srcId="{0A582167-66E9-48E8-815B-D1BAC96118C9}" destId="{E59054A6-FB9C-4E57-ABF2-5E6C0A2DA218}" srcOrd="0" destOrd="0" presId="urn:microsoft.com/office/officeart/2005/8/layout/vList5"/>
    <dgm:cxn modelId="{05124B4E-CC52-49B2-BCBF-A8C839585158}" srcId="{830EE37C-D3EC-4380-8212-6FD001A6E9CC}" destId="{DA127B52-4327-4C82-8A05-91EB38F16895}" srcOrd="1" destOrd="0" parTransId="{3F662C32-ADEA-4AE9-8E37-41C24873C58D}" sibTransId="{E3F2AA27-87E8-47B2-8277-1D0DA2BCA526}"/>
    <dgm:cxn modelId="{11520856-9C2F-4141-AAD5-C3F3E1C861F4}" type="presOf" srcId="{D84229B6-A434-47C7-8D67-80430BFE8B60}" destId="{C2AB71F9-2D49-4CED-B6B2-D906EB2B1606}" srcOrd="0" destOrd="0" presId="urn:microsoft.com/office/officeart/2005/8/layout/vList5"/>
    <dgm:cxn modelId="{297FCC16-71BE-47FB-825C-2682A7D59587}" srcId="{D84229B6-A434-47C7-8D67-80430BFE8B60}" destId="{938238ED-54A5-4855-8658-2D2F43D9E57F}" srcOrd="1" destOrd="0" parTransId="{50C8D284-F17C-4BAB-AAAF-2A600244DCE7}" sibTransId="{0DBC653A-2DF5-4132-980C-2B98FF87A155}"/>
    <dgm:cxn modelId="{28D62745-8313-431E-AB50-EF9C1646DA06}" srcId="{830EE37C-D3EC-4380-8212-6FD001A6E9CC}" destId="{BD8AFD56-34F4-4403-902A-8DED558C4A39}" srcOrd="2" destOrd="0" parTransId="{F3082611-9459-4A29-9F85-D1B85F05F369}" sibTransId="{B2F57627-8035-44CE-84C8-FEE7B1A52C99}"/>
    <dgm:cxn modelId="{144DB7BD-F59C-438A-AB9F-874A4E8CA453}" type="presOf" srcId="{938238ED-54A5-4855-8658-2D2F43D9E57F}" destId="{63792373-406C-420C-BDC0-8825931942B6}" srcOrd="0" destOrd="0" presId="urn:microsoft.com/office/officeart/2005/8/layout/vList5"/>
    <dgm:cxn modelId="{4066F7E1-EDD3-41C4-8F24-7AE838DFEE69}" srcId="{B5109194-CC9F-4D1F-8618-B7CF17E8DB71}" destId="{71597367-3080-41BD-AF8A-A9231AA25CBC}" srcOrd="1" destOrd="0" parTransId="{ABC2AE2A-ED64-494C-93B2-E7E658841690}" sibTransId="{395745D4-8713-43FA-8CF0-5558D7F545C3}"/>
    <dgm:cxn modelId="{F89AAF63-D661-4DC5-9442-1E1E4A69B025}" srcId="{830EE37C-D3EC-4380-8212-6FD001A6E9CC}" destId="{0A582167-66E9-48E8-815B-D1BAC96118C9}" srcOrd="0" destOrd="0" parTransId="{9113A979-F30C-4DC8-BB2C-26ECFAEC3C50}" sibTransId="{EB1E7033-67A8-4939-9BC3-4E402AAF947E}"/>
    <dgm:cxn modelId="{57639EF4-A332-4653-8B68-5E88C48F3393}" type="presOf" srcId="{DA127B52-4327-4C82-8A05-91EB38F16895}" destId="{E59054A6-FB9C-4E57-ABF2-5E6C0A2DA218}" srcOrd="0" destOrd="1" presId="urn:microsoft.com/office/officeart/2005/8/layout/vList5"/>
    <dgm:cxn modelId="{881EA293-6F6A-4F32-B36E-2DA88EF76BB3}" type="presOf" srcId="{02232777-7AB3-4D14-B054-EE729F83FC31}" destId="{56DFAB3D-2FA4-4239-9288-B48464F8474D}" srcOrd="0" destOrd="0" presId="urn:microsoft.com/office/officeart/2005/8/layout/vList5"/>
    <dgm:cxn modelId="{AF5A16C7-0D1A-42D1-A5A2-047FF2D4BF4B}" type="presOf" srcId="{B5109194-CC9F-4D1F-8618-B7CF17E8DB71}" destId="{A7781753-F6AF-4C69-8354-4F08D7258BD3}" srcOrd="0" destOrd="0" presId="urn:microsoft.com/office/officeart/2005/8/layout/vList5"/>
    <dgm:cxn modelId="{EC25EF56-FEB0-4FF7-AFFC-9EED2A43B875}" type="presOf" srcId="{71597367-3080-41BD-AF8A-A9231AA25CBC}" destId="{56DFAB3D-2FA4-4239-9288-B48464F8474D}" srcOrd="0" destOrd="1" presId="urn:microsoft.com/office/officeart/2005/8/layout/vList5"/>
    <dgm:cxn modelId="{4736882F-E119-4438-9BBC-2E3016C554AC}" srcId="{938238ED-54A5-4855-8658-2D2F43D9E57F}" destId="{378960E5-C3A5-43BC-BE17-4BDEC8A5C2ED}" srcOrd="1" destOrd="0" parTransId="{49D67508-EA75-486D-9310-A33A1EC3C3BE}" sibTransId="{49A9E1CB-DA5A-4AF3-A6CF-072A55853E59}"/>
    <dgm:cxn modelId="{0BAFC315-FA08-46D2-B864-E179B1C77742}" type="presOf" srcId="{E84DC24B-4ECD-4ABD-989B-0F03C6EA4A39}" destId="{EAAD1EC5-5F98-4F55-9FFE-D4C03C8C4401}" srcOrd="0" destOrd="2" presId="urn:microsoft.com/office/officeart/2005/8/layout/vList5"/>
    <dgm:cxn modelId="{E9E3D1F6-61A1-4C15-82C5-118FB6E18288}" srcId="{D84229B6-A434-47C7-8D67-80430BFE8B60}" destId="{830EE37C-D3EC-4380-8212-6FD001A6E9CC}" srcOrd="2" destOrd="0" parTransId="{3ACFFA85-9CD2-4323-B6F4-95A4907798B4}" sibTransId="{EBF8BA68-04BC-45B0-A8AA-5F2138E3D817}"/>
    <dgm:cxn modelId="{DE9EE125-BCF8-4589-AE91-AE8C991AEA65}" type="presOf" srcId="{378960E5-C3A5-43BC-BE17-4BDEC8A5C2ED}" destId="{EAAD1EC5-5F98-4F55-9FFE-D4C03C8C4401}" srcOrd="0" destOrd="1" presId="urn:microsoft.com/office/officeart/2005/8/layout/vList5"/>
    <dgm:cxn modelId="{D63247E3-DD34-4480-BE2B-93BC89EF0987}" type="presOf" srcId="{BD8AFD56-34F4-4403-902A-8DED558C4A39}" destId="{E59054A6-FB9C-4E57-ABF2-5E6C0A2DA218}" srcOrd="0" destOrd="2" presId="urn:microsoft.com/office/officeart/2005/8/layout/vList5"/>
    <dgm:cxn modelId="{D32BA5A1-C331-42C8-96B9-55A9448760AD}" type="presOf" srcId="{57EAA89D-0EB1-4028-BE4D-913B0FDFFB65}" destId="{EAAD1EC5-5F98-4F55-9FFE-D4C03C8C4401}" srcOrd="0" destOrd="0" presId="urn:microsoft.com/office/officeart/2005/8/layout/vList5"/>
    <dgm:cxn modelId="{34B443D2-FCF9-438E-B041-5C9BF751DAF8}" srcId="{B5109194-CC9F-4D1F-8618-B7CF17E8DB71}" destId="{02232777-7AB3-4D14-B054-EE729F83FC31}" srcOrd="0" destOrd="0" parTransId="{2AECCAF4-F3F5-4B0A-921E-BC535C8DC464}" sibTransId="{BAEE50D7-B785-4432-951F-A56CD1504463}"/>
    <dgm:cxn modelId="{F18D0278-2DBD-4149-8ACC-ED0325FEA6B9}" srcId="{938238ED-54A5-4855-8658-2D2F43D9E57F}" destId="{E84DC24B-4ECD-4ABD-989B-0F03C6EA4A39}" srcOrd="2" destOrd="0" parTransId="{3A57D3DE-2AB1-448B-84FC-518D8480E11D}" sibTransId="{4CB640B0-5A73-4C0C-B200-54CCDBA59085}"/>
    <dgm:cxn modelId="{8CF53472-ACCE-481D-BDF6-5E9C1DFD31C3}" srcId="{938238ED-54A5-4855-8658-2D2F43D9E57F}" destId="{57EAA89D-0EB1-4028-BE4D-913B0FDFFB65}" srcOrd="0" destOrd="0" parTransId="{A1F4D4D6-3254-410A-AB5D-813131C30F6A}" sibTransId="{5A748804-BAEF-4DC5-A8DF-E4D69CF9308A}"/>
    <dgm:cxn modelId="{500F1BA9-112F-43F1-9443-F872E3301592}" type="presParOf" srcId="{C2AB71F9-2D49-4CED-B6B2-D906EB2B1606}" destId="{97C00632-C81F-47B3-AE83-A7E355DE3193}" srcOrd="0" destOrd="0" presId="urn:microsoft.com/office/officeart/2005/8/layout/vList5"/>
    <dgm:cxn modelId="{C301FC15-19CA-4439-AF18-D2D9C19D40CE}" type="presParOf" srcId="{97C00632-C81F-47B3-AE83-A7E355DE3193}" destId="{A7781753-F6AF-4C69-8354-4F08D7258BD3}" srcOrd="0" destOrd="0" presId="urn:microsoft.com/office/officeart/2005/8/layout/vList5"/>
    <dgm:cxn modelId="{2A97BF64-15C7-47D3-B5DA-446F9CD630ED}" type="presParOf" srcId="{97C00632-C81F-47B3-AE83-A7E355DE3193}" destId="{56DFAB3D-2FA4-4239-9288-B48464F8474D}" srcOrd="1" destOrd="0" presId="urn:microsoft.com/office/officeart/2005/8/layout/vList5"/>
    <dgm:cxn modelId="{F5CE6752-D0EC-47AE-84C6-49992F849B8A}" type="presParOf" srcId="{C2AB71F9-2D49-4CED-B6B2-D906EB2B1606}" destId="{9CEFF4DE-E317-4292-8C17-5ECE6F6ED53D}" srcOrd="1" destOrd="0" presId="urn:microsoft.com/office/officeart/2005/8/layout/vList5"/>
    <dgm:cxn modelId="{5662F194-7D89-4038-BB01-914530A3F2D2}" type="presParOf" srcId="{C2AB71F9-2D49-4CED-B6B2-D906EB2B1606}" destId="{8F1BBA59-EDAE-4D88-B589-875876BC3BD0}" srcOrd="2" destOrd="0" presId="urn:microsoft.com/office/officeart/2005/8/layout/vList5"/>
    <dgm:cxn modelId="{377D6970-C8B8-4638-88ED-9F2235A9828D}" type="presParOf" srcId="{8F1BBA59-EDAE-4D88-B589-875876BC3BD0}" destId="{63792373-406C-420C-BDC0-8825931942B6}" srcOrd="0" destOrd="0" presId="urn:microsoft.com/office/officeart/2005/8/layout/vList5"/>
    <dgm:cxn modelId="{EBD89A4F-C893-42AF-94E1-99B279F936A1}" type="presParOf" srcId="{8F1BBA59-EDAE-4D88-B589-875876BC3BD0}" destId="{EAAD1EC5-5F98-4F55-9FFE-D4C03C8C4401}" srcOrd="1" destOrd="0" presId="urn:microsoft.com/office/officeart/2005/8/layout/vList5"/>
    <dgm:cxn modelId="{5F34725D-6010-4CFC-A89D-2D790A8B6D9D}" type="presParOf" srcId="{C2AB71F9-2D49-4CED-B6B2-D906EB2B1606}" destId="{11580D8E-E046-4ED2-9BDB-2F128A61BDD6}" srcOrd="3" destOrd="0" presId="urn:microsoft.com/office/officeart/2005/8/layout/vList5"/>
    <dgm:cxn modelId="{B2FC5908-3327-4B78-AAF9-18F214213B12}" type="presParOf" srcId="{C2AB71F9-2D49-4CED-B6B2-D906EB2B1606}" destId="{A6265356-5594-4DFD-9EF9-B0D836EF7035}" srcOrd="4" destOrd="0" presId="urn:microsoft.com/office/officeart/2005/8/layout/vList5"/>
    <dgm:cxn modelId="{A3DBB10E-F5FA-40B2-91A0-261CF815EFDB}" type="presParOf" srcId="{A6265356-5594-4DFD-9EF9-B0D836EF7035}" destId="{E867E891-8B23-4AF8-840C-5ECE78CE263D}" srcOrd="0" destOrd="0" presId="urn:microsoft.com/office/officeart/2005/8/layout/vList5"/>
    <dgm:cxn modelId="{6CE89275-1146-47C2-A15E-7A3ED06AB5BE}" type="presParOf" srcId="{A6265356-5594-4DFD-9EF9-B0D836EF7035}" destId="{E59054A6-FB9C-4E57-ABF2-5E6C0A2DA21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A3B514-FE7D-4DF2-86B3-6B937B63CDF6}" type="doc">
      <dgm:prSet loTypeId="urn:microsoft.com/office/officeart/2009/3/layout/OpposingIdeas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CA193993-2357-4FA3-B540-885753A88D01}">
      <dgm:prSet phldrT="[Texto]"/>
      <dgm:spPr/>
      <dgm:t>
        <a:bodyPr/>
        <a:lstStyle/>
        <a:p>
          <a:r>
            <a:rPr lang="pt-BR" dirty="0" smtClean="0"/>
            <a:t>R$ 2.369,73</a:t>
          </a:r>
          <a:endParaRPr lang="pt-BR" dirty="0"/>
        </a:p>
      </dgm:t>
    </dgm:pt>
    <dgm:pt modelId="{F877B518-F253-431E-B412-DC9F13F51523}" type="parTrans" cxnId="{1D38B705-7F8B-4B00-9EF0-752B3949328A}">
      <dgm:prSet/>
      <dgm:spPr/>
      <dgm:t>
        <a:bodyPr/>
        <a:lstStyle/>
        <a:p>
          <a:endParaRPr lang="pt-BR"/>
        </a:p>
      </dgm:t>
    </dgm:pt>
    <dgm:pt modelId="{72CDAB5C-2352-41E7-B2DF-8606BBFEAF95}" type="sibTrans" cxnId="{1D38B705-7F8B-4B00-9EF0-752B3949328A}">
      <dgm:prSet/>
      <dgm:spPr/>
      <dgm:t>
        <a:bodyPr/>
        <a:lstStyle/>
        <a:p>
          <a:endParaRPr lang="pt-BR"/>
        </a:p>
      </dgm:t>
    </dgm:pt>
    <dgm:pt modelId="{6E650E73-7F9B-47F6-82DD-4FD2FF68ADFA}">
      <dgm:prSet phldrT="[Texto]"/>
      <dgm:spPr/>
      <dgm:t>
        <a:bodyPr/>
        <a:lstStyle/>
        <a:p>
          <a:pPr algn="ctr"/>
          <a:r>
            <a:rPr lang="pt-BR" dirty="0" smtClean="0"/>
            <a:t>Custo do processo no Judiciário*</a:t>
          </a:r>
          <a:endParaRPr lang="pt-BR" dirty="0"/>
        </a:p>
      </dgm:t>
    </dgm:pt>
    <dgm:pt modelId="{EC9DACD6-5537-48B0-BAE8-23705B03338C}" type="parTrans" cxnId="{FF5177A7-DCD5-4C5A-BE80-730A92C5DA30}">
      <dgm:prSet/>
      <dgm:spPr/>
      <dgm:t>
        <a:bodyPr/>
        <a:lstStyle/>
        <a:p>
          <a:endParaRPr lang="pt-BR"/>
        </a:p>
      </dgm:t>
    </dgm:pt>
    <dgm:pt modelId="{40D57645-774E-4CF9-8AF0-1E258BACCE8F}" type="sibTrans" cxnId="{FF5177A7-DCD5-4C5A-BE80-730A92C5DA30}">
      <dgm:prSet/>
      <dgm:spPr/>
      <dgm:t>
        <a:bodyPr/>
        <a:lstStyle/>
        <a:p>
          <a:endParaRPr lang="pt-BR"/>
        </a:p>
      </dgm:t>
    </dgm:pt>
    <dgm:pt modelId="{AE47A1D4-6671-4283-8AE0-C0FA5E281699}">
      <dgm:prSet phldrT="[Texto]"/>
      <dgm:spPr/>
      <dgm:t>
        <a:bodyPr/>
        <a:lstStyle/>
        <a:p>
          <a:r>
            <a:rPr lang="pt-BR" dirty="0" smtClean="0"/>
            <a:t>R$ </a:t>
          </a:r>
          <a:r>
            <a:rPr lang="pt-BR" b="0" i="0" u="none" dirty="0" smtClean="0"/>
            <a:t>371,89</a:t>
          </a:r>
          <a:endParaRPr lang="pt-BR" dirty="0"/>
        </a:p>
      </dgm:t>
    </dgm:pt>
    <dgm:pt modelId="{B6E2AA04-F8FF-42AB-AE53-6CE835D2274C}" type="parTrans" cxnId="{8E384097-B916-4A49-8F1F-2FE62A878CC5}">
      <dgm:prSet/>
      <dgm:spPr/>
      <dgm:t>
        <a:bodyPr/>
        <a:lstStyle/>
        <a:p>
          <a:endParaRPr lang="pt-BR"/>
        </a:p>
      </dgm:t>
    </dgm:pt>
    <dgm:pt modelId="{34DC62B5-E453-4F3A-B046-A168CC3EE7C2}" type="sibTrans" cxnId="{8E384097-B916-4A49-8F1F-2FE62A878CC5}">
      <dgm:prSet/>
      <dgm:spPr/>
      <dgm:t>
        <a:bodyPr/>
        <a:lstStyle/>
        <a:p>
          <a:endParaRPr lang="pt-BR"/>
        </a:p>
      </dgm:t>
    </dgm:pt>
    <dgm:pt modelId="{55E3464D-A1DE-4F6C-B379-60EF73502316}">
      <dgm:prSet phldrT="[Texto]"/>
      <dgm:spPr/>
      <dgm:t>
        <a:bodyPr/>
        <a:lstStyle/>
        <a:p>
          <a:pPr algn="ctr"/>
          <a:r>
            <a:rPr lang="pt-BR" dirty="0" smtClean="0"/>
            <a:t>Custo do processo no CRPS </a:t>
          </a:r>
          <a:endParaRPr lang="pt-BR" dirty="0"/>
        </a:p>
      </dgm:t>
    </dgm:pt>
    <dgm:pt modelId="{1081FDE6-CAEE-4A68-9842-80E57A98DC0B}" type="parTrans" cxnId="{21BF736D-CCF7-45F7-8B2F-1CB788102582}">
      <dgm:prSet/>
      <dgm:spPr/>
      <dgm:t>
        <a:bodyPr/>
        <a:lstStyle/>
        <a:p>
          <a:endParaRPr lang="pt-BR"/>
        </a:p>
      </dgm:t>
    </dgm:pt>
    <dgm:pt modelId="{C526BB51-5237-4D41-A13C-4D09FE04E9FF}" type="sibTrans" cxnId="{21BF736D-CCF7-45F7-8B2F-1CB788102582}">
      <dgm:prSet/>
      <dgm:spPr/>
      <dgm:t>
        <a:bodyPr/>
        <a:lstStyle/>
        <a:p>
          <a:endParaRPr lang="pt-BR"/>
        </a:p>
      </dgm:t>
    </dgm:pt>
    <dgm:pt modelId="{28DA76BF-1274-452D-96FF-EB2F96D9A286}" type="pres">
      <dgm:prSet presAssocID="{CEA3B514-FE7D-4DF2-86B3-6B937B63CDF6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67CBCBB-A7DC-4AE4-9288-61AC612FE87E}" type="pres">
      <dgm:prSet presAssocID="{CEA3B514-FE7D-4DF2-86B3-6B937B63CDF6}" presName="Background" presStyleLbl="node1" presStyleIdx="0" presStyleCnt="1"/>
      <dgm:spPr/>
    </dgm:pt>
    <dgm:pt modelId="{381FC411-C0E5-49E4-898F-1747C06F47E8}" type="pres">
      <dgm:prSet presAssocID="{CEA3B514-FE7D-4DF2-86B3-6B937B63CDF6}" presName="Divider" presStyleLbl="callout" presStyleIdx="0" presStyleCnt="1"/>
      <dgm:spPr/>
    </dgm:pt>
    <dgm:pt modelId="{55CA9CB8-AEE8-4DBF-9017-1FBB0A1B6B49}" type="pres">
      <dgm:prSet presAssocID="{CEA3B514-FE7D-4DF2-86B3-6B937B63CDF6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6DEED3B-E769-4380-85DB-5562673C3178}" type="pres">
      <dgm:prSet presAssocID="{CEA3B514-FE7D-4DF2-86B3-6B937B63CDF6}" presName="ChildText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6F7FBFA-9720-4A69-BB20-2549B79439F0}" type="pres">
      <dgm:prSet presAssocID="{CEA3B514-FE7D-4DF2-86B3-6B937B63CDF6}" presName="ParentText1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pt-BR"/>
        </a:p>
      </dgm:t>
    </dgm:pt>
    <dgm:pt modelId="{57F1F082-4DDD-4C96-BB7C-6EF568E49394}" type="pres">
      <dgm:prSet presAssocID="{CEA3B514-FE7D-4DF2-86B3-6B937B63CDF6}" presName="ParentShape1" presStyleLbl="alignImgPlace1" presStyleIdx="0" presStyleCnt="2" custScaleX="222250">
        <dgm:presLayoutVars/>
      </dgm:prSet>
      <dgm:spPr/>
      <dgm:t>
        <a:bodyPr/>
        <a:lstStyle/>
        <a:p>
          <a:endParaRPr lang="pt-BR"/>
        </a:p>
      </dgm:t>
    </dgm:pt>
    <dgm:pt modelId="{BB2252A0-8FE5-443E-8F2D-7B314CB9937F}" type="pres">
      <dgm:prSet presAssocID="{CEA3B514-FE7D-4DF2-86B3-6B937B63CDF6}" presName="ParentText2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pt-BR"/>
        </a:p>
      </dgm:t>
    </dgm:pt>
    <dgm:pt modelId="{17EE4FAB-89EA-4463-8DCC-730E4A6CABB4}" type="pres">
      <dgm:prSet presAssocID="{CEA3B514-FE7D-4DF2-86B3-6B937B63CDF6}" presName="ParentShape2" presStyleLbl="alignImgPlace1" presStyleIdx="1" presStyleCnt="2" custScaleX="210596">
        <dgm:presLayoutVars/>
      </dgm:prSet>
      <dgm:spPr/>
      <dgm:t>
        <a:bodyPr/>
        <a:lstStyle/>
        <a:p>
          <a:endParaRPr lang="pt-BR"/>
        </a:p>
      </dgm:t>
    </dgm:pt>
  </dgm:ptLst>
  <dgm:cxnLst>
    <dgm:cxn modelId="{F63EFD7E-595D-493E-A079-5ED86F72FA40}" type="presOf" srcId="{CA193993-2357-4FA3-B540-885753A88D01}" destId="{26F7FBFA-9720-4A69-BB20-2549B79439F0}" srcOrd="0" destOrd="0" presId="urn:microsoft.com/office/officeart/2009/3/layout/OpposingIdeas"/>
    <dgm:cxn modelId="{8E384097-B916-4A49-8F1F-2FE62A878CC5}" srcId="{CEA3B514-FE7D-4DF2-86B3-6B937B63CDF6}" destId="{AE47A1D4-6671-4283-8AE0-C0FA5E281699}" srcOrd="1" destOrd="0" parTransId="{B6E2AA04-F8FF-42AB-AE53-6CE835D2274C}" sibTransId="{34DC62B5-E453-4F3A-B046-A168CC3EE7C2}"/>
    <dgm:cxn modelId="{E2198D1E-3687-4240-97CD-A3385FD60C99}" type="presOf" srcId="{AE47A1D4-6671-4283-8AE0-C0FA5E281699}" destId="{17EE4FAB-89EA-4463-8DCC-730E4A6CABB4}" srcOrd="1" destOrd="0" presId="urn:microsoft.com/office/officeart/2009/3/layout/OpposingIdeas"/>
    <dgm:cxn modelId="{2276B32F-87B3-4F9A-A358-513B2237F5EB}" type="presOf" srcId="{55E3464D-A1DE-4F6C-B379-60EF73502316}" destId="{26DEED3B-E769-4380-85DB-5562673C3178}" srcOrd="0" destOrd="0" presId="urn:microsoft.com/office/officeart/2009/3/layout/OpposingIdeas"/>
    <dgm:cxn modelId="{1D38B705-7F8B-4B00-9EF0-752B3949328A}" srcId="{CEA3B514-FE7D-4DF2-86B3-6B937B63CDF6}" destId="{CA193993-2357-4FA3-B540-885753A88D01}" srcOrd="0" destOrd="0" parTransId="{F877B518-F253-431E-B412-DC9F13F51523}" sibTransId="{72CDAB5C-2352-41E7-B2DF-8606BBFEAF95}"/>
    <dgm:cxn modelId="{FF5177A7-DCD5-4C5A-BE80-730A92C5DA30}" srcId="{CA193993-2357-4FA3-B540-885753A88D01}" destId="{6E650E73-7F9B-47F6-82DD-4FD2FF68ADFA}" srcOrd="0" destOrd="0" parTransId="{EC9DACD6-5537-48B0-BAE8-23705B03338C}" sibTransId="{40D57645-774E-4CF9-8AF0-1E258BACCE8F}"/>
    <dgm:cxn modelId="{C701FFC0-48C0-4A17-AE99-E3C4E767A5FE}" type="presOf" srcId="{CA193993-2357-4FA3-B540-885753A88D01}" destId="{57F1F082-4DDD-4C96-BB7C-6EF568E49394}" srcOrd="1" destOrd="0" presId="urn:microsoft.com/office/officeart/2009/3/layout/OpposingIdeas"/>
    <dgm:cxn modelId="{C09A7D2A-D76B-4D1A-A744-F771E82CC56C}" type="presOf" srcId="{AE47A1D4-6671-4283-8AE0-C0FA5E281699}" destId="{BB2252A0-8FE5-443E-8F2D-7B314CB9937F}" srcOrd="0" destOrd="0" presId="urn:microsoft.com/office/officeart/2009/3/layout/OpposingIdeas"/>
    <dgm:cxn modelId="{21BF736D-CCF7-45F7-8B2F-1CB788102582}" srcId="{AE47A1D4-6671-4283-8AE0-C0FA5E281699}" destId="{55E3464D-A1DE-4F6C-B379-60EF73502316}" srcOrd="0" destOrd="0" parTransId="{1081FDE6-CAEE-4A68-9842-80E57A98DC0B}" sibTransId="{C526BB51-5237-4D41-A13C-4D09FE04E9FF}"/>
    <dgm:cxn modelId="{7886AFA7-6685-473E-A38D-97574A8D1D0B}" type="presOf" srcId="{6E650E73-7F9B-47F6-82DD-4FD2FF68ADFA}" destId="{55CA9CB8-AEE8-4DBF-9017-1FBB0A1B6B49}" srcOrd="0" destOrd="0" presId="urn:microsoft.com/office/officeart/2009/3/layout/OpposingIdeas"/>
    <dgm:cxn modelId="{EE8598AA-886F-4357-93DF-A96698D14A70}" type="presOf" srcId="{CEA3B514-FE7D-4DF2-86B3-6B937B63CDF6}" destId="{28DA76BF-1274-452D-96FF-EB2F96D9A286}" srcOrd="0" destOrd="0" presId="urn:microsoft.com/office/officeart/2009/3/layout/OpposingIdeas"/>
    <dgm:cxn modelId="{6DD73740-1844-414F-A00B-40B01BCA36E3}" type="presParOf" srcId="{28DA76BF-1274-452D-96FF-EB2F96D9A286}" destId="{567CBCBB-A7DC-4AE4-9288-61AC612FE87E}" srcOrd="0" destOrd="0" presId="urn:microsoft.com/office/officeart/2009/3/layout/OpposingIdeas"/>
    <dgm:cxn modelId="{A982294E-263F-459A-BE96-D563E75B8BAC}" type="presParOf" srcId="{28DA76BF-1274-452D-96FF-EB2F96D9A286}" destId="{381FC411-C0E5-49E4-898F-1747C06F47E8}" srcOrd="1" destOrd="0" presId="urn:microsoft.com/office/officeart/2009/3/layout/OpposingIdeas"/>
    <dgm:cxn modelId="{DC2E4B31-F7EC-4C28-AB4D-F88FE56BAD0D}" type="presParOf" srcId="{28DA76BF-1274-452D-96FF-EB2F96D9A286}" destId="{55CA9CB8-AEE8-4DBF-9017-1FBB0A1B6B49}" srcOrd="2" destOrd="0" presId="urn:microsoft.com/office/officeart/2009/3/layout/OpposingIdeas"/>
    <dgm:cxn modelId="{BA232992-0290-45D4-8926-2684BBF0B003}" type="presParOf" srcId="{28DA76BF-1274-452D-96FF-EB2F96D9A286}" destId="{26DEED3B-E769-4380-85DB-5562673C3178}" srcOrd="3" destOrd="0" presId="urn:microsoft.com/office/officeart/2009/3/layout/OpposingIdeas"/>
    <dgm:cxn modelId="{E16296AA-EE59-4F10-A5FB-256E2A20CAEA}" type="presParOf" srcId="{28DA76BF-1274-452D-96FF-EB2F96D9A286}" destId="{26F7FBFA-9720-4A69-BB20-2549B79439F0}" srcOrd="4" destOrd="0" presId="urn:microsoft.com/office/officeart/2009/3/layout/OpposingIdeas"/>
    <dgm:cxn modelId="{6A55F475-CD8A-45B0-96A5-822169066D8A}" type="presParOf" srcId="{28DA76BF-1274-452D-96FF-EB2F96D9A286}" destId="{57F1F082-4DDD-4C96-BB7C-6EF568E49394}" srcOrd="5" destOrd="0" presId="urn:microsoft.com/office/officeart/2009/3/layout/OpposingIdeas"/>
    <dgm:cxn modelId="{E16C96D4-15F8-4539-AF28-9713ED9C36ED}" type="presParOf" srcId="{28DA76BF-1274-452D-96FF-EB2F96D9A286}" destId="{BB2252A0-8FE5-443E-8F2D-7B314CB9937F}" srcOrd="6" destOrd="0" presId="urn:microsoft.com/office/officeart/2009/3/layout/OpposingIdeas"/>
    <dgm:cxn modelId="{FF78C11C-F38F-4905-A0F5-DB22E75626B1}" type="presParOf" srcId="{28DA76BF-1274-452D-96FF-EB2F96D9A286}" destId="{17EE4FAB-89EA-4463-8DCC-730E4A6CABB4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DFAB3D-2FA4-4239-9288-B48464F8474D}">
      <dsp:nvSpPr>
        <dsp:cNvPr id="0" name=""/>
        <dsp:cNvSpPr/>
      </dsp:nvSpPr>
      <dsp:spPr>
        <a:xfrm rot="5400000">
          <a:off x="6089265" y="-2328515"/>
          <a:ext cx="1371352" cy="6376416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Em regra 85 dias para Julgamento</a:t>
          </a:r>
          <a:endParaRPr lang="pt-B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Rito simplificado do processo administrativo</a:t>
          </a:r>
          <a:endParaRPr lang="pt-BR" sz="1900" kern="1200" dirty="0"/>
        </a:p>
      </dsp:txBody>
      <dsp:txXfrm rot="-5400000">
        <a:off x="3586733" y="240961"/>
        <a:ext cx="6309472" cy="1237464"/>
      </dsp:txXfrm>
    </dsp:sp>
    <dsp:sp modelId="{A7781753-F6AF-4C69-8354-4F08D7258BD3}">
      <dsp:nvSpPr>
        <dsp:cNvPr id="0" name=""/>
        <dsp:cNvSpPr/>
      </dsp:nvSpPr>
      <dsp:spPr>
        <a:xfrm>
          <a:off x="0" y="2597"/>
          <a:ext cx="3586734" cy="1714190"/>
        </a:xfrm>
        <a:prstGeom prst="roundRect">
          <a:avLst/>
        </a:prstGeom>
        <a:solidFill>
          <a:srgbClr val="F30B37"/>
        </a:soli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5400" kern="1200" dirty="0" smtClean="0"/>
            <a:t>Agilidade</a:t>
          </a:r>
          <a:endParaRPr lang="pt-BR" sz="5400" kern="1200" dirty="0"/>
        </a:p>
      </dsp:txBody>
      <dsp:txXfrm>
        <a:off x="83680" y="86277"/>
        <a:ext cx="3419374" cy="1546830"/>
      </dsp:txXfrm>
    </dsp:sp>
    <dsp:sp modelId="{EAAD1EC5-5F98-4F55-9FFE-D4C03C8C4401}">
      <dsp:nvSpPr>
        <dsp:cNvPr id="0" name=""/>
        <dsp:cNvSpPr/>
      </dsp:nvSpPr>
      <dsp:spPr>
        <a:xfrm rot="5400000">
          <a:off x="6089265" y="-528615"/>
          <a:ext cx="1371352" cy="6376416"/>
        </a:xfrm>
        <a:prstGeom prst="round2SameRect">
          <a:avLst/>
        </a:prstGeom>
        <a:solidFill>
          <a:schemeClr val="accent3">
            <a:tint val="40000"/>
            <a:alpha val="90000"/>
            <a:hueOff val="6385568"/>
            <a:satOff val="-26549"/>
            <a:lumOff val="-2243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6385568"/>
              <a:satOff val="-26549"/>
              <a:lumOff val="-2243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Processo Eletrônico (e-Recursos)</a:t>
          </a:r>
          <a:endParaRPr lang="pt-B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Acesso/acompanhamento integral aos processos pela internet</a:t>
          </a:r>
          <a:endParaRPr lang="pt-B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Participação no julgamento por meio de videoconferência </a:t>
          </a:r>
          <a:endParaRPr lang="pt-BR" sz="1900" kern="1200" dirty="0"/>
        </a:p>
      </dsp:txBody>
      <dsp:txXfrm rot="-5400000">
        <a:off x="3586733" y="2040861"/>
        <a:ext cx="6309472" cy="1237464"/>
      </dsp:txXfrm>
    </dsp:sp>
    <dsp:sp modelId="{63792373-406C-420C-BDC0-8825931942B6}">
      <dsp:nvSpPr>
        <dsp:cNvPr id="0" name=""/>
        <dsp:cNvSpPr/>
      </dsp:nvSpPr>
      <dsp:spPr>
        <a:xfrm>
          <a:off x="0" y="1802496"/>
          <a:ext cx="3586734" cy="1714190"/>
        </a:xfrm>
        <a:prstGeom prst="roundRect">
          <a:avLst/>
        </a:prstGeom>
        <a:solidFill>
          <a:srgbClr val="CC092F"/>
        </a:soli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5400" kern="1200" dirty="0" smtClean="0"/>
            <a:t>Facilidade</a:t>
          </a:r>
          <a:endParaRPr lang="pt-BR" sz="5400" kern="1200" dirty="0"/>
        </a:p>
      </dsp:txBody>
      <dsp:txXfrm>
        <a:off x="83680" y="1886176"/>
        <a:ext cx="3419374" cy="1546830"/>
      </dsp:txXfrm>
    </dsp:sp>
    <dsp:sp modelId="{E59054A6-FB9C-4E57-ABF2-5E6C0A2DA218}">
      <dsp:nvSpPr>
        <dsp:cNvPr id="0" name=""/>
        <dsp:cNvSpPr/>
      </dsp:nvSpPr>
      <dsp:spPr>
        <a:xfrm rot="5400000">
          <a:off x="6089265" y="1271283"/>
          <a:ext cx="1371352" cy="6376416"/>
        </a:xfrm>
        <a:prstGeom prst="round2SameRect">
          <a:avLst/>
        </a:prstGeom>
        <a:solidFill>
          <a:schemeClr val="accent3">
            <a:tint val="40000"/>
            <a:alpha val="90000"/>
            <a:hueOff val="12771136"/>
            <a:satOff val="-53098"/>
            <a:lumOff val="-4485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12771136"/>
              <a:satOff val="-53098"/>
              <a:lumOff val="-4485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Documentos digitalizados</a:t>
          </a:r>
          <a:endParaRPr lang="pt-B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Sem custo para os interessados</a:t>
          </a:r>
          <a:endParaRPr lang="pt-B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Baixo custo para a Administração</a:t>
          </a:r>
          <a:endParaRPr lang="pt-BR" sz="1900" kern="1200" dirty="0"/>
        </a:p>
      </dsp:txBody>
      <dsp:txXfrm rot="-5400000">
        <a:off x="3586733" y="3840759"/>
        <a:ext cx="6309472" cy="1237464"/>
      </dsp:txXfrm>
    </dsp:sp>
    <dsp:sp modelId="{E867E891-8B23-4AF8-840C-5ECE78CE263D}">
      <dsp:nvSpPr>
        <dsp:cNvPr id="0" name=""/>
        <dsp:cNvSpPr/>
      </dsp:nvSpPr>
      <dsp:spPr>
        <a:xfrm>
          <a:off x="0" y="3602396"/>
          <a:ext cx="3586734" cy="1714190"/>
        </a:xfrm>
        <a:prstGeom prst="roundRect">
          <a:avLst/>
        </a:prstGeom>
        <a:solidFill>
          <a:srgbClr val="A10724"/>
        </a:soli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5400" kern="1200" dirty="0" smtClean="0"/>
            <a:t>Economia</a:t>
          </a:r>
          <a:endParaRPr lang="pt-BR" sz="5400" kern="1200" dirty="0"/>
        </a:p>
      </dsp:txBody>
      <dsp:txXfrm>
        <a:off x="83680" y="3686076"/>
        <a:ext cx="3419374" cy="15468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7CBCBB-A7DC-4AE4-9288-61AC612FE87E}">
      <dsp:nvSpPr>
        <dsp:cNvPr id="0" name=""/>
        <dsp:cNvSpPr/>
      </dsp:nvSpPr>
      <dsp:spPr>
        <a:xfrm>
          <a:off x="1060790" y="946177"/>
          <a:ext cx="6184557" cy="3325843"/>
        </a:xfrm>
        <a:prstGeom prst="round2DiagRect">
          <a:avLst>
            <a:gd name="adj1" fmla="val 0"/>
            <a:gd name="adj2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1FC411-C0E5-49E4-898F-1747C06F47E8}">
      <dsp:nvSpPr>
        <dsp:cNvPr id="0" name=""/>
        <dsp:cNvSpPr/>
      </dsp:nvSpPr>
      <dsp:spPr>
        <a:xfrm>
          <a:off x="4153069" y="1298918"/>
          <a:ext cx="824" cy="2620361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CA9CB8-AEE8-4DBF-9017-1FBB0A1B6B49}">
      <dsp:nvSpPr>
        <dsp:cNvPr id="0" name=""/>
        <dsp:cNvSpPr/>
      </dsp:nvSpPr>
      <dsp:spPr>
        <a:xfrm>
          <a:off x="1266942" y="1198135"/>
          <a:ext cx="2679974" cy="282192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200" kern="1200" dirty="0" smtClean="0"/>
            <a:t>Custo do processo no Judiciário*</a:t>
          </a:r>
          <a:endParaRPr lang="pt-BR" sz="4200" kern="1200" dirty="0"/>
        </a:p>
      </dsp:txBody>
      <dsp:txXfrm>
        <a:off x="1266942" y="1198135"/>
        <a:ext cx="2679974" cy="2821927"/>
      </dsp:txXfrm>
    </dsp:sp>
    <dsp:sp modelId="{26DEED3B-E769-4380-85DB-5562673C3178}">
      <dsp:nvSpPr>
        <dsp:cNvPr id="0" name=""/>
        <dsp:cNvSpPr/>
      </dsp:nvSpPr>
      <dsp:spPr>
        <a:xfrm>
          <a:off x="4359221" y="1198135"/>
          <a:ext cx="2679974" cy="282192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200" kern="1200" dirty="0" smtClean="0"/>
            <a:t>Custo do processo no CRPS </a:t>
          </a:r>
          <a:endParaRPr lang="pt-BR" sz="4200" kern="1200" dirty="0"/>
        </a:p>
      </dsp:txBody>
      <dsp:txXfrm>
        <a:off x="4359221" y="1198135"/>
        <a:ext cx="2679974" cy="2821927"/>
      </dsp:txXfrm>
    </dsp:sp>
    <dsp:sp modelId="{57F1F082-4DDD-4C96-BB7C-6EF568E49394}">
      <dsp:nvSpPr>
        <dsp:cNvPr id="0" name=""/>
        <dsp:cNvSpPr/>
      </dsp:nvSpPr>
      <dsp:spPr>
        <a:xfrm rot="16200000">
          <a:off x="-1268685" y="758186"/>
          <a:ext cx="3628192" cy="2290862"/>
        </a:xfrm>
        <a:prstGeom prst="rightArrow">
          <a:avLst>
            <a:gd name="adj1" fmla="val 49830"/>
            <a:gd name="adj2" fmla="val 6066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000" kern="1200" dirty="0" smtClean="0"/>
            <a:t>R$ 2.369,73</a:t>
          </a:r>
          <a:endParaRPr lang="pt-BR" sz="4000" kern="1200" dirty="0"/>
        </a:p>
      </dsp:txBody>
      <dsp:txXfrm>
        <a:off x="-922457" y="1679077"/>
        <a:ext cx="2935736" cy="1141536"/>
      </dsp:txXfrm>
    </dsp:sp>
    <dsp:sp modelId="{17EE4FAB-89EA-4463-8DCC-730E4A6CABB4}">
      <dsp:nvSpPr>
        <dsp:cNvPr id="0" name=""/>
        <dsp:cNvSpPr/>
      </dsp:nvSpPr>
      <dsp:spPr>
        <a:xfrm rot="5400000">
          <a:off x="5946631" y="2229212"/>
          <a:ext cx="3628192" cy="2170738"/>
        </a:xfrm>
        <a:prstGeom prst="rightArrow">
          <a:avLst>
            <a:gd name="adj1" fmla="val 49830"/>
            <a:gd name="adj2" fmla="val 60660"/>
          </a:avLst>
        </a:prstGeom>
        <a:solidFill>
          <a:schemeClr val="accent4">
            <a:tint val="50000"/>
            <a:hueOff val="860138"/>
            <a:satOff val="-13785"/>
            <a:lumOff val="125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000" kern="1200" dirty="0" smtClean="0"/>
            <a:t>R$ </a:t>
          </a:r>
          <a:r>
            <a:rPr lang="pt-BR" sz="4000" b="0" i="0" u="none" kern="1200" dirty="0" smtClean="0"/>
            <a:t>371,89</a:t>
          </a:r>
          <a:endParaRPr lang="pt-BR" sz="4000" kern="1200" dirty="0"/>
        </a:p>
      </dsp:txBody>
      <dsp:txXfrm>
        <a:off x="6274704" y="2445669"/>
        <a:ext cx="2972046" cy="10816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866F4-4BD8-4FAB-866F-9F6E49C5929F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1C6AA-207B-44EF-8FAA-0DAA77A1184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7932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C0F33-DD0E-4DD3-96E8-50DF2BCFFBC1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6F12C-29E7-40C3-8382-30E7B5C81F8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4054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Boa tarde! Inicialmente quero agradecer pelo convite que me foi feito pela CNF na pessoa do Damião para falar um pouco sobre o Conselho de Recursos da Previdência Social no qual atuo como conselheira há 2 anos e meio.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Quero compartilhar um pouco da minha experiência e aproveito para falar da importância do CRPS.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Antes, porém, quero entender, quem aqui conhece o conselho?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Vocês sabem para que serve? Como funciona?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Sabem que ele existe desde 1939?  Mesmo antes da criação do próprio INSS? Pois é nessa época ele se chamava Câmara de Previdência Social, recebendo a atual denominação CRPS, que foi criado como estrutura do Ministério do Trabalho e Previdência Social, em 1966 quando houve a unificação dos Institutos de Aposentadorias e Pensões sendo instituído o INPS.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 CRPS ao longo da sua história sempre teve um papel fundamental na preservação dos direitos dos segurados. É uma instância independente das unidades do INSS. Ele tem participação fundamental na sociedade, através de conselheiros representantes do governo dos trabalhadores e das empresas, exercendo o papel de reconhecedor do direito quando previsto em lei.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6F12C-29E7-40C3-8382-30E7B5C81F86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8612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Conselho surgiu como uma forma de administrar interesses e conflitos dentro da administração, antes de chegar ao judiciário, Atua por competência no controle jurisdicional das decisões do Instituto Nacional do Seguro Social - INSS, em grau de recurso, nos processos de interesse dos beneficiários e das empresas, nos casos previstos na legislação. Funciona como tribunal administrativo e tem por função básica mediar os conflitos entre segurados e o INSS, conforme dispõe a legislação.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 Conselho conta com 29 Juntas Recursais, 19 composições adjuntas de julgamento, 4 Câmaras de Julgamento e 5 composições adjuntas.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</a:t>
            </a:r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Juntas de Recursos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Compete às Juntas de Recursos julgar os Recursos Ordinários interpostos contra as decisões do INSS nos processos de interesses dos beneficiários do RGPS, sendo composta de 4 conselheiros nomeados pelo Ministro da Previdência Social, sendo 2 representantes do governo, um representante dos trabalhadores e outro das empresas.</a:t>
            </a:r>
          </a:p>
          <a:p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Câmaras de Recursos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Compete à Câmara de Julgamento julgar os Recursos Especiais interpostos contra as decisões proferidas pelas Juntas de Recursos sendo composto pelos mesmos representantes das Juntas de Recursos</a:t>
            </a:r>
          </a:p>
          <a:p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Conselho Pleno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 um órgão deliberativo composto pelo Presidente do CRPS e pelos Presidentes das Câmaras de Julgamento, sendo de sua competência a uniformização da jurisprudência administrativa previdenciária com a emissão de enunciados e uniformizar, no caso concreto, as divergências jurisprudenciais entre as juntas de recursos nas matérias de sua alçada ou entre as Câmaras de Julgamento em sede de recurso especial, mediante a emissão de resolução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6F12C-29E7-40C3-8382-30E7B5C81F86}" type="slidenum">
              <a:rPr lang="pt-BR" smtClean="0">
                <a:solidFill>
                  <a:prstClr val="black"/>
                </a:solidFill>
              </a:rPr>
              <a:pPr/>
              <a:t>4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719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Conselho surgiu como uma forma de administrar interesses e conflitos dentro da administração, antes de chegar ao judiciário, Atua por competência no controle jurisdicional das decisões do Instituto Nacional do Seguro Social - INSS, em grau de recurso, nos processos de interesse dos beneficiários e das empresas, nos casos previstos na legislação. Funciona como tribunal administrativo e tem por função básica mediar os conflitos entre segurados e o INSS, conforme dispõe a legislação.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 Conselho conta com 29 Juntas Recursais, 19 composições adjuntas de julgamento, 4 Câmaras de Julgamento e 5 composições adjuntas.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</a:t>
            </a:r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Juntas de Recursos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Compete às Juntas de Recursos julgar os Recursos Ordinários interpostos contra as decisões do INSS nos processos de interesses dos beneficiários do RGPS, sendo composta de 4 conselheiros nomeados pelo Ministro da Previdência Social, sendo 2 representantes do governo, um representante dos trabalhadores e outro das empresas.</a:t>
            </a:r>
          </a:p>
          <a:p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Câmaras de Recursos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Compete à Câmara de Julgamento julgar os Recursos Especiais interpostos contra as decisões proferidas pelas Juntas de Recursos sendo composto pelos mesmos representantes das Juntas de Recursos</a:t>
            </a:r>
          </a:p>
          <a:p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Conselho Pleno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 um órgão deliberativo composto pelo Presidente do CRPS e pelos Presidentes das Câmaras de Julgamento, sendo de sua competência a uniformização da jurisprudência administrativa previdenciária com a emissão de enunciados e uniformizar, no caso concreto, as divergências jurisprudenciais entre as juntas de recursos nas matérias de sua alçada ou entre as Câmaras de Julgamento em sede de recurso especial, mediante a emissão de resolução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6F12C-29E7-40C3-8382-30E7B5C81F86}" type="slidenum">
              <a:rPr lang="pt-BR" smtClean="0">
                <a:solidFill>
                  <a:prstClr val="black"/>
                </a:solidFill>
              </a:rPr>
              <a:pPr/>
              <a:t>5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759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Conselho surgiu como uma forma de administrar interesses e conflitos dentro da administração, antes de chegar ao judiciário, Atua por competência no controle jurisdicional das decisões do Instituto Nacional do Seguro Social - INSS, em grau de recurso, nos processos de interesse dos beneficiários e das empresas, nos casos previstos na legislação. Funciona como tribunal administrativo e tem por função básica mediar os conflitos entre segurados e o INSS, conforme dispõe a legislação.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 Conselho conta com 29 Juntas Recursais, 19 composições adjuntas de julgamento, 4 Câmaras de Julgamento e 5 composições adjuntas.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</a:t>
            </a:r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Juntas de Recursos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Compete às Juntas de Recursos julgar os Recursos Ordinários interpostos contra as decisões do INSS nos processos de interesses dos beneficiários do RGPS, sendo composta de 4 conselheiros nomeados pelo Ministro da Previdência Social, sendo 2 representantes do governo, um representante dos trabalhadores e outro das empresas.</a:t>
            </a:r>
          </a:p>
          <a:p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Câmaras de Recursos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Compete à Câmara de Julgamento julgar os Recursos Especiais interpostos contra as decisões proferidas pelas Juntas de Recursos sendo composto pelos mesmos representantes das Juntas de Recursos</a:t>
            </a:r>
          </a:p>
          <a:p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Conselho Pleno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 um órgão deliberativo composto pelo Presidente do CRPS e pelos Presidentes das Câmaras de Julgamento, sendo de sua competência a uniformização da jurisprudência administrativa previdenciária com a emissão de enunciados e uniformizar, no caso concreto, as divergências jurisprudenciais entre as juntas de recursos nas matérias de sua alçada ou entre as Câmaras de Julgamento em sede de recurso especial, mediante a emissão de resolução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6F12C-29E7-40C3-8382-30E7B5C81F86}" type="slidenum">
              <a:rPr lang="pt-BR" smtClean="0">
                <a:solidFill>
                  <a:prstClr val="black"/>
                </a:solidFill>
              </a:rPr>
              <a:pPr/>
              <a:t>6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4403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6F12C-29E7-40C3-8382-30E7B5C81F86}" type="slidenum">
              <a:rPr lang="pt-BR" smtClean="0">
                <a:solidFill>
                  <a:prstClr val="black"/>
                </a:solidFill>
              </a:rPr>
              <a:pPr/>
              <a:t>8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365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8312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7912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6455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138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70391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1825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0457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8011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5555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9568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t-BR">
              <a:solidFill>
                <a:srgbClr val="46464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DC7177-F9B0-4AE9-AC5D-F8F282AA0187}" type="slidenum">
              <a:rPr lang="pt-BR" smtClean="0">
                <a:solidFill>
                  <a:srgbClr val="464646"/>
                </a:solidFill>
              </a:rPr>
              <a:pPr/>
              <a:t>‹nº›</a:t>
            </a:fld>
            <a:endParaRPr lang="pt-BR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106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91432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1322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77413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9162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1859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659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1180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0094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4948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4421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4464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870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59559D9-39AB-4A69-9337-7BE8AF2C612B}" type="datetimeFigureOut">
              <a:rPr lang="pt-BR" smtClean="0"/>
              <a:pPr/>
              <a:t>26/11/2015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753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https://webmailmps.previdencia.gov.br/owa/redir.aspx?C=DbCvTvjaT06g7eb9-l0mcOSY5ECMqtIIZXf1JKTiZWyrL0uarTPEUwoL0Zbimvy2OrK6fHfMKKg.&amp;URL=http://jota.info/que-tribunal-gasta-mais-dinheiro-para-julgar-um-processo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643945" y="2697450"/>
            <a:ext cx="10629302" cy="230832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pt-BR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Conselho de Recursos da Previdência Social – CRPS</a:t>
            </a:r>
          </a:p>
          <a:p>
            <a:pPr lvl="0" algn="ctr">
              <a:spcBef>
                <a:spcPct val="0"/>
              </a:spcBef>
              <a:defRPr/>
            </a:pPr>
            <a:endParaRPr lang="pt-BR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pt-BR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Brasília, 26/11/2015</a:t>
            </a:r>
            <a:endParaRPr lang="pt-BR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56" y="662086"/>
            <a:ext cx="3258282" cy="2147163"/>
          </a:xfrm>
          <a:prstGeom prst="rect">
            <a:avLst/>
          </a:prstGeom>
          <a:noFill/>
          <a:ln>
            <a:noFill/>
          </a:ln>
          <a:effectLst>
            <a:outerShdw dist="35921" dir="2700000" sx="1000" sy="1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674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854937373"/>
              </p:ext>
            </p:extLst>
          </p:nvPr>
        </p:nvGraphicFramePr>
        <p:xfrm>
          <a:off x="1724025" y="800100"/>
          <a:ext cx="9963150" cy="5319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/>
          <p:cNvSpPr/>
          <p:nvPr/>
        </p:nvSpPr>
        <p:spPr>
          <a:xfrm>
            <a:off x="771525" y="19050"/>
            <a:ext cx="74580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 que procurar o CRPS?</a:t>
            </a:r>
            <a:endParaRPr lang="pt-BR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55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73917851"/>
              </p:ext>
            </p:extLst>
          </p:nvPr>
        </p:nvGraphicFramePr>
        <p:xfrm>
          <a:off x="2001796" y="617838"/>
          <a:ext cx="8246076" cy="5218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95355" y="5696273"/>
            <a:ext cx="92804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*</a:t>
            </a:r>
            <a:r>
              <a:rPr lang="pt-BR" sz="1400" dirty="0" smtClean="0"/>
              <a:t>Fonte: Instituto Brasiliense de Direito Público (IDP), disponível em </a:t>
            </a:r>
            <a:r>
              <a:rPr lang="pt-BR" sz="1400" dirty="0" smtClean="0">
                <a:hlinkClick r:id="rId7"/>
              </a:rPr>
              <a:t>http://jota.info/que-tribunal-gasta-mais-dinheiro-para-julgar-um-processo</a:t>
            </a:r>
            <a:r>
              <a:rPr lang="pt-BR" sz="1400" dirty="0" smtClean="0"/>
              <a:t> 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6272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3" t="5789" r="322" b="7364"/>
          <a:stretch/>
        </p:blipFill>
        <p:spPr>
          <a:xfrm>
            <a:off x="-18662" y="-83977"/>
            <a:ext cx="12185779" cy="6941977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0" y="382303"/>
            <a:ext cx="67266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pt-BR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Visão de Futuro</a:t>
            </a:r>
            <a:endParaRPr lang="pt-BR" sz="3200" dirty="0"/>
          </a:p>
        </p:txBody>
      </p:sp>
      <p:sp>
        <p:nvSpPr>
          <p:cNvPr id="5" name="Retângulo 4"/>
          <p:cNvSpPr/>
          <p:nvPr/>
        </p:nvSpPr>
        <p:spPr>
          <a:xfrm>
            <a:off x="0" y="2052734"/>
            <a:ext cx="52251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Fortalecimento do CRPS por meio de sua divulgação</a:t>
            </a:r>
          </a:p>
          <a:p>
            <a:endParaRPr lang="pt-BR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3022221"/>
            <a:ext cx="52251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Ampliação das funcionalidades do processo eletrônico disponíveis na internet</a:t>
            </a:r>
          </a:p>
          <a:p>
            <a:endParaRPr lang="pt-BR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Efetivação de política de inteligência das decisões do CRPS</a:t>
            </a:r>
          </a:p>
          <a:p>
            <a:endParaRPr lang="pt-BR" sz="2400" dirty="0">
              <a:solidFill>
                <a:srgbClr val="FFFF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Redução da demanda judicial no âmbito da Previdência Social</a:t>
            </a:r>
            <a:endParaRPr lang="pt-BR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29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09600" y="4029760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2400" b="1" dirty="0" smtClean="0"/>
              <a:t>André Rodrigues Veras</a:t>
            </a:r>
          </a:p>
          <a:p>
            <a:r>
              <a:rPr lang="pt-BR" sz="2400" b="1" dirty="0" smtClean="0"/>
              <a:t>Presidente </a:t>
            </a:r>
          </a:p>
          <a:p>
            <a:r>
              <a:rPr lang="pt-BR" sz="2400" b="1" dirty="0" smtClean="0"/>
              <a:t>E-mail: andre.veras@previdencia.gov.br</a:t>
            </a:r>
          </a:p>
          <a:p>
            <a:r>
              <a:rPr lang="pt-BR" sz="2400" b="1" dirty="0" err="1" smtClean="0"/>
              <a:t>Tel</a:t>
            </a:r>
            <a:r>
              <a:rPr lang="pt-BR" sz="2400" b="1" dirty="0" smtClean="0"/>
              <a:t>: (61) 3433-9706</a:t>
            </a:r>
            <a:endParaRPr lang="pt-BR" sz="2400" b="1" dirty="0"/>
          </a:p>
        </p:txBody>
      </p:sp>
      <p:sp>
        <p:nvSpPr>
          <p:cNvPr id="5" name="Retângulo 4"/>
          <p:cNvSpPr/>
          <p:nvPr/>
        </p:nvSpPr>
        <p:spPr>
          <a:xfrm>
            <a:off x="609599" y="1564908"/>
            <a:ext cx="67266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pt-BR" sz="7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CRPS</a:t>
            </a:r>
            <a:r>
              <a:rPr lang="pt-BR" sz="3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pt-BR" sz="3200" dirty="0">
              <a:solidFill>
                <a:srgbClr val="C000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4619" y="662086"/>
            <a:ext cx="3258282" cy="2147163"/>
          </a:xfrm>
          <a:prstGeom prst="rect">
            <a:avLst/>
          </a:prstGeom>
          <a:noFill/>
          <a:ln>
            <a:noFill/>
          </a:ln>
          <a:effectLst>
            <a:outerShdw dist="35921" dir="2700000" sx="1000" sy="1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988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13325" cy="6227379"/>
          </a:xfrm>
          <a:prstGeom prst="rect">
            <a:avLst/>
          </a:prstGeom>
        </p:spPr>
      </p:pic>
      <p:sp>
        <p:nvSpPr>
          <p:cNvPr id="8" name="Fluxograma: Processo alternativo 7"/>
          <p:cNvSpPr/>
          <p:nvPr/>
        </p:nvSpPr>
        <p:spPr>
          <a:xfrm>
            <a:off x="6038193" y="551793"/>
            <a:ext cx="4761186" cy="4981903"/>
          </a:xfrm>
          <a:prstGeom prst="flowChartAlternateProces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CRPS: Órgão Colegiado com participação de representantes do Governo, dos Trabalhadores e das Empresas para controle jurisdicional das decisões do INSS nos processos de interesses dos beneficiários e das empresas.</a:t>
            </a:r>
          </a:p>
        </p:txBody>
      </p:sp>
    </p:spTree>
    <p:extLst>
      <p:ext uri="{BB962C8B-B14F-4D97-AF65-F5344CB8AC3E}">
        <p14:creationId xmlns:p14="http://schemas.microsoft.com/office/powerpoint/2010/main" val="266860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Competência</a:t>
            </a:r>
            <a:endParaRPr lang="pt-BR" sz="3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pt-BR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pt-BR" sz="3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Prestação jurisdicional e controle das decisões do Instituto Nacional do Seguro Social-INSS nos processos de interesse dos beneficiários e contribuintes do Regime Geral da Previdência Social.</a:t>
            </a:r>
            <a:endParaRPr lang="pt-B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2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683797" y="1640161"/>
            <a:ext cx="6172200" cy="48736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t-BR" sz="3600" b="1" dirty="0" smtClean="0"/>
          </a:p>
          <a:p>
            <a:pPr marL="0" indent="0">
              <a:buNone/>
            </a:pPr>
            <a:r>
              <a:rPr lang="pt-BR" sz="3600" b="1" dirty="0" smtClean="0"/>
              <a:t>29 Juntas de Recursos-JR</a:t>
            </a:r>
          </a:p>
          <a:p>
            <a:pPr marL="0" indent="0" algn="ctr">
              <a:buNone/>
            </a:pPr>
            <a:endParaRPr lang="pt-BR" sz="3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Competência para julgar, em primeira instância, os recursos interpostos contra as decisões prolatadas pelos órgãos regionais do INSS, em matéria de interesse de seus beneficiários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t-BR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0" y="2826484"/>
            <a:ext cx="3932237" cy="3811588"/>
          </a:xfrm>
        </p:spPr>
        <p:txBody>
          <a:bodyPr/>
          <a:lstStyle/>
          <a:p>
            <a:pPr algn="ctr"/>
            <a:r>
              <a:rPr lang="pt-BR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Estrutura do CRPS</a:t>
            </a:r>
          </a:p>
          <a:p>
            <a:pPr algn="ctr"/>
            <a:r>
              <a:rPr lang="pt-BR" sz="2400" b="1" dirty="0" smtClean="0">
                <a:ea typeface="Tahoma" panose="020B0604030504040204" pitchFamily="34" charset="0"/>
                <a:cs typeface="Tahoma" panose="020B0604030504040204" pitchFamily="34" charset="0"/>
              </a:rPr>
              <a:t>(art.303 RPS Decreto nº 3.048/99, e </a:t>
            </a:r>
            <a:r>
              <a:rPr lang="pt-BR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§</a:t>
            </a:r>
            <a:r>
              <a:rPr lang="pt-BR" sz="2400" b="1" dirty="0" smtClean="0">
                <a:ea typeface="Tahoma" panose="020B0604030504040204" pitchFamily="34" charset="0"/>
                <a:cs typeface="Tahoma" panose="020B0604030504040204" pitchFamily="34" charset="0"/>
              </a:rPr>
              <a:t> 3º do art.5º RI Portaria/MPS/GM nº 548/11)</a:t>
            </a:r>
          </a:p>
        </p:txBody>
      </p:sp>
      <p:sp>
        <p:nvSpPr>
          <p:cNvPr id="6" name="Seta para a direita 5"/>
          <p:cNvSpPr/>
          <p:nvPr/>
        </p:nvSpPr>
        <p:spPr>
          <a:xfrm>
            <a:off x="4232171" y="28381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821" y="1"/>
            <a:ext cx="2543175" cy="241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05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683797" y="1640161"/>
            <a:ext cx="6172200" cy="48736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t-BR" sz="3600" b="1" dirty="0" smtClean="0"/>
          </a:p>
          <a:p>
            <a:pPr marL="0" indent="0">
              <a:buNone/>
            </a:pPr>
            <a:r>
              <a:rPr lang="pt-BR" sz="3600" b="1" dirty="0" smtClean="0"/>
              <a:t>4 Câmaras de Julgamento-</a:t>
            </a:r>
            <a:r>
              <a:rPr lang="pt-BR" sz="3600" b="1" dirty="0" err="1" smtClean="0"/>
              <a:t>CaJ</a:t>
            </a:r>
            <a:endParaRPr lang="pt-BR" sz="3600" b="1" dirty="0" smtClean="0"/>
          </a:p>
          <a:p>
            <a:pPr marL="0" indent="0" algn="ctr">
              <a:buNone/>
            </a:pPr>
            <a:endParaRPr lang="pt-BR" sz="3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Competência para julgar, em segunda instância, os recursos interpostos contra as decisões proferidas pelas Juntas de Recursos que infringirem lei, regulamento, enunciado ou ato normativo ministerial</a:t>
            </a:r>
          </a:p>
          <a:p>
            <a:pPr marL="0" indent="0" algn="ctr">
              <a:buNone/>
            </a:pPr>
            <a:endParaRPr lang="pt-BR" sz="3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t-BR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0" y="2826484"/>
            <a:ext cx="3932237" cy="3811588"/>
          </a:xfrm>
        </p:spPr>
        <p:txBody>
          <a:bodyPr/>
          <a:lstStyle/>
          <a:p>
            <a:pPr algn="ctr"/>
            <a:r>
              <a:rPr lang="pt-BR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Estrutura do CRPS</a:t>
            </a:r>
          </a:p>
          <a:p>
            <a:pPr algn="ctr"/>
            <a:r>
              <a:rPr lang="pt-BR" sz="2400" b="1" dirty="0" smtClean="0">
                <a:ea typeface="Tahoma" panose="020B0604030504040204" pitchFamily="34" charset="0"/>
                <a:cs typeface="Tahoma" panose="020B0604030504040204" pitchFamily="34" charset="0"/>
              </a:rPr>
              <a:t>(art.303 RPS Decreto nº 3.048/99, e </a:t>
            </a:r>
            <a:r>
              <a:rPr lang="pt-BR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§</a:t>
            </a:r>
            <a:r>
              <a:rPr lang="pt-BR" sz="2400" b="1" dirty="0" smtClean="0">
                <a:ea typeface="Tahoma" panose="020B0604030504040204" pitchFamily="34" charset="0"/>
                <a:cs typeface="Tahoma" panose="020B0604030504040204" pitchFamily="34" charset="0"/>
              </a:rPr>
              <a:t> 3º do art.5º RI Portaria/MPS/GM nº 548/11)</a:t>
            </a:r>
          </a:p>
        </p:txBody>
      </p:sp>
      <p:sp>
        <p:nvSpPr>
          <p:cNvPr id="6" name="Seta para a direita 5"/>
          <p:cNvSpPr/>
          <p:nvPr/>
        </p:nvSpPr>
        <p:spPr>
          <a:xfrm>
            <a:off x="4232171" y="28381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821" y="1"/>
            <a:ext cx="2543175" cy="241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72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683797" y="1640161"/>
            <a:ext cx="6172200" cy="48736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t-BR" sz="3600" b="1" dirty="0" smtClean="0"/>
          </a:p>
          <a:p>
            <a:pPr marL="0" indent="0">
              <a:buNone/>
            </a:pPr>
            <a:r>
              <a:rPr lang="pt-BR" sz="3600" b="1" dirty="0" smtClean="0"/>
              <a:t>Conselho Pleno</a:t>
            </a:r>
          </a:p>
          <a:p>
            <a:pPr marL="0" indent="0">
              <a:buNone/>
            </a:pPr>
            <a:endParaRPr lang="pt-BR" sz="3600" b="1" dirty="0"/>
          </a:p>
          <a:p>
            <a:pPr marL="0" indent="0" algn="just">
              <a:buNone/>
            </a:pPr>
            <a:r>
              <a:rPr lang="pt-BR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Competência para uniformizar a jurisprudência previdenciária mediante enunciados, além de outras definidas no Regimento Interno do Conselho de Recursos da </a:t>
            </a:r>
            <a:r>
              <a:rPr lang="pt-BR" sz="2400" b="1" smtClean="0">
                <a:latin typeface="Tahoma" pitchFamily="34" charset="0"/>
                <a:ea typeface="Tahoma" pitchFamily="34" charset="0"/>
                <a:cs typeface="Tahoma" pitchFamily="34" charset="0"/>
              </a:rPr>
              <a:t>Previdência Social - </a:t>
            </a:r>
            <a:r>
              <a:rPr lang="pt-BR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RICRPS</a:t>
            </a:r>
          </a:p>
          <a:p>
            <a:pPr marL="0" indent="0" algn="ctr">
              <a:buNone/>
            </a:pPr>
            <a:endParaRPr lang="pt-BR" sz="3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endParaRPr lang="pt-BR" sz="3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t-BR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0" y="2826484"/>
            <a:ext cx="3932237" cy="3811588"/>
          </a:xfrm>
        </p:spPr>
        <p:txBody>
          <a:bodyPr/>
          <a:lstStyle/>
          <a:p>
            <a:pPr algn="ctr"/>
            <a:r>
              <a:rPr lang="pt-BR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Estrutura do CRPS</a:t>
            </a:r>
          </a:p>
          <a:p>
            <a:pPr algn="ctr"/>
            <a:r>
              <a:rPr lang="pt-BR" sz="2400" b="1" dirty="0" smtClean="0">
                <a:ea typeface="Tahoma" panose="020B0604030504040204" pitchFamily="34" charset="0"/>
                <a:cs typeface="Tahoma" panose="020B0604030504040204" pitchFamily="34" charset="0"/>
              </a:rPr>
              <a:t>(art.303 RPS Decreto nº 3.048/99, e </a:t>
            </a:r>
            <a:r>
              <a:rPr lang="pt-BR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§</a:t>
            </a:r>
            <a:r>
              <a:rPr lang="pt-BR" sz="2400" b="1" dirty="0" smtClean="0">
                <a:ea typeface="Tahoma" panose="020B0604030504040204" pitchFamily="34" charset="0"/>
                <a:cs typeface="Tahoma" panose="020B0604030504040204" pitchFamily="34" charset="0"/>
              </a:rPr>
              <a:t> 3º do art.5º RI Portaria/MPS/GM nº 548/11)</a:t>
            </a:r>
          </a:p>
        </p:txBody>
      </p:sp>
      <p:sp>
        <p:nvSpPr>
          <p:cNvPr id="6" name="Seta para a direita 5"/>
          <p:cNvSpPr/>
          <p:nvPr/>
        </p:nvSpPr>
        <p:spPr>
          <a:xfrm>
            <a:off x="4232171" y="28381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821" y="1"/>
            <a:ext cx="2543175" cy="241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52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3315489"/>
          </a:xfrm>
        </p:spPr>
        <p:txBody>
          <a:bodyPr/>
          <a:lstStyle/>
          <a:p>
            <a:pPr algn="ctr"/>
            <a:r>
              <a:rPr lang="pt-B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Quem integra o CRPS?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9207063" y="867103"/>
            <a:ext cx="1292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dirty="0" smtClean="0"/>
          </a:p>
          <a:p>
            <a:pPr algn="ctr"/>
            <a:endParaRPr lang="pt-BR" dirty="0"/>
          </a:p>
        </p:txBody>
      </p:sp>
      <p:sp>
        <p:nvSpPr>
          <p:cNvPr id="12" name="Retângulo 11"/>
          <p:cNvSpPr/>
          <p:nvPr/>
        </p:nvSpPr>
        <p:spPr>
          <a:xfrm>
            <a:off x="4225159" y="1639614"/>
            <a:ext cx="2585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Câmaras de Julgamento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4776952" y="4856506"/>
            <a:ext cx="1671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Juntas de Recursos</a:t>
            </a:r>
            <a:endParaRPr lang="pt-BR" sz="2400" b="1" dirty="0"/>
          </a:p>
        </p:txBody>
      </p:sp>
      <p:sp>
        <p:nvSpPr>
          <p:cNvPr id="5" name="CaixaDeTexto 4"/>
          <p:cNvSpPr txBox="1"/>
          <p:nvPr/>
        </p:nvSpPr>
        <p:spPr>
          <a:xfrm>
            <a:off x="5249917" y="299545"/>
            <a:ext cx="6306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/>
              <a:t> </a:t>
            </a:r>
            <a:r>
              <a:rPr lang="pt-BR" sz="3600" b="1" dirty="0" smtClean="0"/>
              <a:t>          CONSELHEIROS </a:t>
            </a:r>
            <a:endParaRPr lang="pt-BR" sz="3600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11093715" y="2055112"/>
            <a:ext cx="924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/>
              <a:t>Total: 112</a:t>
            </a:r>
            <a:endParaRPr lang="pt-BR" sz="1400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11184056" y="4856506"/>
            <a:ext cx="1007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/>
              <a:t>Total</a:t>
            </a:r>
            <a:r>
              <a:rPr lang="pt-BR" sz="1200" b="1" dirty="0" smtClean="0"/>
              <a:t>: </a:t>
            </a:r>
            <a:r>
              <a:rPr lang="pt-BR" sz="1400" b="1" dirty="0" smtClean="0"/>
              <a:t>501</a:t>
            </a:r>
            <a:endParaRPr lang="pt-BR" sz="1400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225160" y="6494235"/>
            <a:ext cx="2585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Dados: CRPS/Outubro de 2015 </a:t>
            </a:r>
            <a:endParaRPr lang="pt-BR" sz="1400" dirty="0"/>
          </a:p>
        </p:txBody>
      </p:sp>
      <p:graphicFrame>
        <p:nvGraphicFramePr>
          <p:cNvPr id="14" name="Espaço Reservado para Conteúdo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033147"/>
              </p:ext>
            </p:extLst>
          </p:nvPr>
        </p:nvGraphicFramePr>
        <p:xfrm>
          <a:off x="6554680" y="943054"/>
          <a:ext cx="4999224" cy="2750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Grá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8095480"/>
              </p:ext>
            </p:extLst>
          </p:nvPr>
        </p:nvGraphicFramePr>
        <p:xfrm>
          <a:off x="6256435" y="3484906"/>
          <a:ext cx="590125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5245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94358"/>
            <a:ext cx="3200400" cy="3465977"/>
          </a:xfrm>
        </p:spPr>
        <p:txBody>
          <a:bodyPr/>
          <a:lstStyle/>
          <a:p>
            <a:pPr algn="ctr"/>
            <a:r>
              <a:rPr lang="pt-BR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Quem integra o CRPS?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Seta para a direita 4"/>
          <p:cNvSpPr/>
          <p:nvPr/>
        </p:nvSpPr>
        <p:spPr>
          <a:xfrm>
            <a:off x="4295274" y="357570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438274" y="404014"/>
            <a:ext cx="5854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Colaboradores</a:t>
            </a:r>
            <a:r>
              <a:rPr lang="pt-BR" sz="2800" dirty="0" smtClean="0">
                <a:solidFill>
                  <a:prstClr val="black"/>
                </a:solidFill>
              </a:rPr>
              <a:t> </a:t>
            </a:r>
            <a:endParaRPr lang="pt-BR" sz="2800" dirty="0">
              <a:solidFill>
                <a:prstClr val="black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9929611" y="6063734"/>
            <a:ext cx="1712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prstClr val="black"/>
                </a:solidFill>
              </a:rPr>
              <a:t>Total: 483</a:t>
            </a:r>
            <a:endParaRPr lang="pt-BR" sz="2400" b="1" dirty="0">
              <a:solidFill>
                <a:prstClr val="black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4176673" y="6507480"/>
            <a:ext cx="24949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>
                <a:solidFill>
                  <a:prstClr val="black"/>
                </a:solidFill>
              </a:rPr>
              <a:t>Dados : </a:t>
            </a:r>
            <a:r>
              <a:rPr lang="pt-BR" sz="1400" dirty="0" smtClean="0">
                <a:solidFill>
                  <a:prstClr val="black"/>
                </a:solidFill>
              </a:rPr>
              <a:t>CRPS/Outubro </a:t>
            </a:r>
            <a:r>
              <a:rPr lang="pt-BR" sz="1400" dirty="0">
                <a:solidFill>
                  <a:prstClr val="black"/>
                </a:solidFill>
              </a:rPr>
              <a:t>de 2015 </a:t>
            </a: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8274" y="1377850"/>
            <a:ext cx="6753726" cy="461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74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lnSpc>
                <a:spcPct val="85000"/>
              </a:lnSpc>
              <a:spcBef>
                <a:spcPct val="0"/>
              </a:spcBef>
            </a:pPr>
            <a:r>
              <a:rPr lang="pt-BR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Quantitativo de Recursos Julgados</a:t>
            </a:r>
            <a:br>
              <a:rPr lang="pt-BR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BR" dirty="0" smtClean="0"/>
              <a:t>(2010 – 2015)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371903" y="6026757"/>
            <a:ext cx="6724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prstClr val="black"/>
                </a:solidFill>
              </a:rPr>
              <a:t>Fonte: e-Recursos/ </a:t>
            </a:r>
            <a:r>
              <a:rPr lang="pt-BR" sz="1400" dirty="0" err="1" smtClean="0">
                <a:solidFill>
                  <a:prstClr val="black"/>
                </a:solidFill>
              </a:rPr>
              <a:t>CRPSWeb</a:t>
            </a:r>
            <a:r>
              <a:rPr lang="pt-BR" sz="1400" dirty="0" smtClean="0">
                <a:solidFill>
                  <a:prstClr val="black"/>
                </a:solidFill>
              </a:rPr>
              <a:t>. Recursos Ordinários e Especiais. Até Setembro de 2015</a:t>
            </a:r>
            <a:endParaRPr lang="pt-BR" sz="1400" dirty="0">
              <a:solidFill>
                <a:prstClr val="black"/>
              </a:solidFill>
            </a:endParaRP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8591841"/>
              </p:ext>
            </p:extLst>
          </p:nvPr>
        </p:nvGraphicFramePr>
        <p:xfrm>
          <a:off x="0" y="1738648"/>
          <a:ext cx="12192000" cy="4333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9026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iva">
  <a:themeElements>
    <a:clrScheme name="Personalizada 9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00B050"/>
      </a:accent1>
      <a:accent2>
        <a:srgbClr val="3C5F1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etrospectiv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1_Retrospectiva">
  <a:themeElements>
    <a:clrScheme name="Personalizada 9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00B050"/>
      </a:accent1>
      <a:accent2>
        <a:srgbClr val="3C5F1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etrospectiv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3988</TotalTime>
  <Words>828</Words>
  <Application>Microsoft Office PowerPoint</Application>
  <PresentationFormat>Personalizar</PresentationFormat>
  <Paragraphs>115</Paragraphs>
  <Slides>13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13</vt:i4>
      </vt:variant>
    </vt:vector>
  </HeadingPairs>
  <TitlesOfParts>
    <vt:vector size="15" baseType="lpstr">
      <vt:lpstr>Retrospectiva</vt:lpstr>
      <vt:lpstr>1_Retrospectiva</vt:lpstr>
      <vt:lpstr>Apresentação do PowerPoint</vt:lpstr>
      <vt:lpstr>Apresentação do PowerPoint</vt:lpstr>
      <vt:lpstr>Competência</vt:lpstr>
      <vt:lpstr>Apresentação do PowerPoint</vt:lpstr>
      <vt:lpstr>Apresentação do PowerPoint</vt:lpstr>
      <vt:lpstr>Apresentação do PowerPoint</vt:lpstr>
      <vt:lpstr>Quem integra o CRPS?</vt:lpstr>
      <vt:lpstr>Quem integra o CRPS?</vt:lpstr>
      <vt:lpstr>Quantitativo de Recursos Julgados (2010 – 2015)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Importância do Conselho para os Segurados e Empresas</dc:title>
  <dc:creator>Joscilene Ferreira Cunha e Costa</dc:creator>
  <cp:lastModifiedBy>Silvana do Socorro Machado Rodrigues - MPS</cp:lastModifiedBy>
  <cp:revision>314</cp:revision>
  <cp:lastPrinted>2015-11-06T17:10:30Z</cp:lastPrinted>
  <dcterms:created xsi:type="dcterms:W3CDTF">2015-06-16T23:04:34Z</dcterms:created>
  <dcterms:modified xsi:type="dcterms:W3CDTF">2015-11-26T17:07:04Z</dcterms:modified>
</cp:coreProperties>
</file>